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698">
          <p15:clr>
            <a:srgbClr val="A4A3A4"/>
          </p15:clr>
        </p15:guide>
        <p15:guide id="3" orient="horz" pos="1116">
          <p15:clr>
            <a:srgbClr val="9AA0A6"/>
          </p15:clr>
        </p15:guide>
        <p15:guide id="4" orient="horz" pos="16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DFA433-B868-4F8A-BC5A-4873AE61DCBC}">
  <a:tblStyle styleId="{37DFA433-B868-4F8A-BC5A-4873AE61DC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101D863-F3F8-4CB6-8388-F5BA41152F8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698"/>
        <p:guide pos="1116" orient="horz"/>
        <p:guide pos="169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CenturyGothic-bold.fntdata"/><Relationship Id="rId14" Type="http://schemas.openxmlformats.org/officeDocument/2006/relationships/slide" Target="slides/slide8.xml"/><Relationship Id="rId36" Type="http://schemas.openxmlformats.org/officeDocument/2006/relationships/font" Target="fonts/CenturyGothic-regular.fntdata"/><Relationship Id="rId17" Type="http://schemas.openxmlformats.org/officeDocument/2006/relationships/slide" Target="slides/slide11.xml"/><Relationship Id="rId39" Type="http://schemas.openxmlformats.org/officeDocument/2006/relationships/font" Target="fonts/CenturyGothic-boldItalic.fntdata"/><Relationship Id="rId16" Type="http://schemas.openxmlformats.org/officeDocument/2006/relationships/slide" Target="slides/slide10.xml"/><Relationship Id="rId38" Type="http://schemas.openxmlformats.org/officeDocument/2006/relationships/font" Target="fonts/CenturyGothic-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coronavirus/2019-ncov/community/organizations/businesses-employers.html" TargetMode="External"/><Relationship Id="rId3" Type="http://schemas.openxmlformats.org/officeDocument/2006/relationships/hyperlink" Target="https://www.cdc.gov/coronavirus/2019-ncov/community/organizations/businesses-employers.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edb15fef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edb15fef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036a34d2f_7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036a34d2f_7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Menu in appendix</a:t>
            </a:r>
            <a:endParaRPr/>
          </a:p>
          <a:p>
            <a:pPr indent="0" lvl="0" marL="0" rtl="0" algn="l">
              <a:spcBef>
                <a:spcPts val="0"/>
              </a:spcBef>
              <a:spcAft>
                <a:spcPts val="0"/>
              </a:spcAft>
              <a:buNone/>
            </a:pPr>
            <a:r>
              <a:rPr lang="en"/>
              <a:t>5 ft spatula how does it keep consumers safe?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036a34d2f_7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036a34d2f_7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Menu in appendix</a:t>
            </a:r>
            <a:endParaRPr/>
          </a:p>
          <a:p>
            <a:pPr indent="0" lvl="0" marL="0" rtl="0" algn="l">
              <a:spcBef>
                <a:spcPts val="0"/>
              </a:spcBef>
              <a:spcAft>
                <a:spcPts val="0"/>
              </a:spcAft>
              <a:buNone/>
            </a:pPr>
            <a:r>
              <a:rPr lang="en"/>
              <a:t>5 ft spatula how does it keep consumers safe?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036a34d2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036a34d2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9036a34d2f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9036a34d2f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9036a34d2f_3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9036a34d2f_3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9036a34d2f_6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9036a34d2f_6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036a34d2f_3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9036a34d2f_3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9036a34d2f_8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9036a34d2f_8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9036a34d2f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9036a34d2f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9036a34d2f_2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9036a34d2f_2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036a34d2f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9036a34d2f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9036a34d2f_7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9036a34d2f_7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Omakase - can charge higher price for meal, use finest ingredients + skills, easier for them to plan food costs when purchasing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There are 600000 households in philly. Out of those, 300000 household repreesent the top 50% in income.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91440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9036a34d2f_7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9036a34d2f_7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We trying to say why we should do omakase and what’s good about it.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9036a34d2f_1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9036a34d2f_1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9036a34d2f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9036a34d2f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Menu items such as sushi has been discontinued until further notice. The reasoning behind discontinuing sushi is simply because it is too much risk and not enough reward based on recent research on the following slide. We have also decided to raise menu prices instead of imposing a surcharge on the bill. The reasoning behind this is noted in the next page as well.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9036a34d2f_6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9036a34d2f_6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9036a34d2f_18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9036a34d2f_18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9036a34d2f_18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9036a34d2f_18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9036a34d2f_18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9036a34d2f_18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9036a34d2f_18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9036a34d2f_18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9036a34d2f_18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9036a34d2f_18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036a34d2f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036a34d2f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036a34d2f_2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036a34d2f_2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All Chefs are briefed and will follow the strict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CDC guidelines</a:t>
            </a:r>
            <a:r>
              <a:rPr lang="en">
                <a:solidFill>
                  <a:schemeClr val="dk1"/>
                </a:solidFill>
              </a:rPr>
              <a:t> for food sanitation and hygiene including the frequent washing of hands.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Any Chef that feels ill or has been in ANY contact with the virus WILL notify us immediately and we’ll take the proper steps to substitute for your event. </a:t>
            </a:r>
            <a:r>
              <a:rPr b="1" lang="en">
                <a:solidFill>
                  <a:schemeClr val="dk1"/>
                </a:solidFill>
              </a:rPr>
              <a:t>We’ve even incentivized the Chefs for doing so</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Chefs will NOT shake hands or touch customers in any way.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Chefs do NOT handle any cash or payment transactions.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We’ve modified our cancellation and refund policy as well. We know a lot of planning is last minute now, so it is TWO days before your event for any refunds or cancellations (down from one week).</a:t>
            </a:r>
            <a:endParaRPr>
              <a:solidFill>
                <a:schemeClr val="dk1"/>
              </a:solidFill>
            </a:endParaRPr>
          </a:p>
          <a:p>
            <a:pPr indent="0" lvl="0" marL="0" rtl="0" algn="l">
              <a:spcBef>
                <a:spcPts val="1200"/>
              </a:spcBef>
              <a:spcAft>
                <a:spcPts val="0"/>
              </a:spcAft>
              <a:buNone/>
            </a:pPr>
            <a:r>
              <a:rPr b="1" lang="en" sz="850">
                <a:solidFill>
                  <a:schemeClr val="dk1"/>
                </a:solidFill>
                <a:latin typeface="Times New Roman"/>
                <a:ea typeface="Times New Roman"/>
                <a:cs typeface="Times New Roman"/>
                <a:sym typeface="Times New Roman"/>
              </a:rPr>
              <a:t>Safety concerns will not be an issue</a:t>
            </a:r>
            <a:endParaRPr b="1" sz="850">
              <a:solidFill>
                <a:schemeClr val="dk1"/>
              </a:solidFill>
              <a:latin typeface="Times New Roman"/>
              <a:ea typeface="Times New Roman"/>
              <a:cs typeface="Times New Roman"/>
              <a:sym typeface="Times New Roman"/>
            </a:endParaRPr>
          </a:p>
          <a:p>
            <a:pPr indent="-282575" lvl="0" marL="457200" rtl="0" algn="l">
              <a:spcBef>
                <a:spcPts val="0"/>
              </a:spcBef>
              <a:spcAft>
                <a:spcPts val="0"/>
              </a:spcAft>
              <a:buClr>
                <a:schemeClr val="dk1"/>
              </a:buClr>
              <a:buSzPts val="850"/>
              <a:buFont typeface="Times New Roman"/>
              <a:buChar char="●"/>
            </a:pPr>
            <a:r>
              <a:rPr lang="en" sz="850">
                <a:solidFill>
                  <a:schemeClr val="dk1"/>
                </a:solidFill>
                <a:latin typeface="Times New Roman"/>
                <a:ea typeface="Times New Roman"/>
                <a:cs typeface="Times New Roman"/>
                <a:sym typeface="Times New Roman"/>
              </a:rPr>
              <a:t>Chefs must consent to working on Omakase and dine-in operations before receiving training</a:t>
            </a:r>
            <a:endParaRPr sz="850">
              <a:solidFill>
                <a:schemeClr val="dk1"/>
              </a:solidFill>
              <a:latin typeface="Times New Roman"/>
              <a:ea typeface="Times New Roman"/>
              <a:cs typeface="Times New Roman"/>
              <a:sym typeface="Times New Roman"/>
            </a:endParaRPr>
          </a:p>
          <a:p>
            <a:pPr indent="-282575" lvl="0" marL="457200" rtl="0" algn="l">
              <a:spcBef>
                <a:spcPts val="0"/>
              </a:spcBef>
              <a:spcAft>
                <a:spcPts val="0"/>
              </a:spcAft>
              <a:buClr>
                <a:schemeClr val="dk1"/>
              </a:buClr>
              <a:buSzPts val="850"/>
              <a:buFont typeface="Times New Roman"/>
              <a:buChar char="●"/>
            </a:pPr>
            <a:r>
              <a:rPr lang="en" sz="850">
                <a:solidFill>
                  <a:schemeClr val="dk1"/>
                </a:solidFill>
                <a:latin typeface="Times New Roman"/>
                <a:ea typeface="Times New Roman"/>
                <a:cs typeface="Times New Roman"/>
                <a:sym typeface="Times New Roman"/>
              </a:rPr>
              <a:t>Chefs will receive hazard pay for working on Omakase </a:t>
            </a:r>
            <a:endParaRPr sz="850">
              <a:solidFill>
                <a:schemeClr val="dk1"/>
              </a:solidFill>
              <a:latin typeface="Times New Roman"/>
              <a:ea typeface="Times New Roman"/>
              <a:cs typeface="Times New Roman"/>
              <a:sym typeface="Times New Roman"/>
            </a:endParaRPr>
          </a:p>
          <a:p>
            <a:pPr indent="-282575" lvl="0" marL="457200" rtl="0" algn="l">
              <a:spcBef>
                <a:spcPts val="0"/>
              </a:spcBef>
              <a:spcAft>
                <a:spcPts val="0"/>
              </a:spcAft>
              <a:buClr>
                <a:schemeClr val="dk1"/>
              </a:buClr>
              <a:buSzPts val="850"/>
              <a:buFont typeface="Times New Roman"/>
              <a:buChar char="●"/>
            </a:pPr>
            <a:r>
              <a:rPr lang="en" sz="850">
                <a:solidFill>
                  <a:schemeClr val="dk1"/>
                </a:solidFill>
                <a:latin typeface="Times New Roman"/>
                <a:ea typeface="Times New Roman"/>
                <a:cs typeface="Times New Roman"/>
                <a:sym typeface="Times New Roman"/>
              </a:rPr>
              <a:t>Market size does not include consumers that would be deterred by safety concerns</a:t>
            </a:r>
            <a:endParaRPr sz="850">
              <a:solidFill>
                <a:schemeClr val="dk1"/>
              </a:solidFill>
              <a:latin typeface="Times New Roman"/>
              <a:ea typeface="Times New Roman"/>
              <a:cs typeface="Times New Roman"/>
              <a:sym typeface="Times New Roman"/>
            </a:endParaRPr>
          </a:p>
          <a:p>
            <a:pPr indent="-282575" lvl="0" marL="457200" rtl="0" algn="l">
              <a:spcBef>
                <a:spcPts val="0"/>
              </a:spcBef>
              <a:spcAft>
                <a:spcPts val="0"/>
              </a:spcAft>
              <a:buClr>
                <a:schemeClr val="dk1"/>
              </a:buClr>
              <a:buSzPts val="850"/>
              <a:buFont typeface="Times New Roman"/>
              <a:buChar char="●"/>
            </a:pPr>
            <a:r>
              <a:rPr lang="en" sz="850">
                <a:solidFill>
                  <a:schemeClr val="dk1"/>
                </a:solidFill>
                <a:latin typeface="Times New Roman"/>
                <a:ea typeface="Times New Roman"/>
                <a:cs typeface="Times New Roman"/>
                <a:sym typeface="Times New Roman"/>
              </a:rPr>
              <a:t>Safety concerns are expected to decrease over time, and Omakase is a long term investment, with low breakeven requirements.</a:t>
            </a:r>
            <a:endParaRPr sz="850">
              <a:solidFill>
                <a:schemeClr val="dk1"/>
              </a:solidFill>
              <a:latin typeface="Times New Roman"/>
              <a:ea typeface="Times New Roman"/>
              <a:cs typeface="Times New Roman"/>
              <a:sym typeface="Times New Roman"/>
            </a:endParaRPr>
          </a:p>
          <a:p>
            <a:pPr indent="-282575" lvl="0" marL="457200" rtl="0" algn="l">
              <a:spcBef>
                <a:spcPts val="0"/>
              </a:spcBef>
              <a:spcAft>
                <a:spcPts val="0"/>
              </a:spcAft>
              <a:buClr>
                <a:schemeClr val="dk1"/>
              </a:buClr>
              <a:buSzPts val="850"/>
              <a:buFont typeface="Times New Roman"/>
              <a:buChar char="●"/>
            </a:pPr>
            <a:r>
              <a:rPr lang="en" sz="850">
                <a:solidFill>
                  <a:schemeClr val="dk1"/>
                </a:solidFill>
                <a:latin typeface="Times New Roman"/>
                <a:ea typeface="Times New Roman"/>
                <a:cs typeface="Times New Roman"/>
                <a:sym typeface="Times New Roman"/>
              </a:rPr>
              <a:t>However, utmost safety measures will still be required for all employees.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036a34d2f_14_9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9036a34d2f_14_9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this is a new venture </a:t>
            </a:r>
            <a:endParaRPr/>
          </a:p>
          <a:p>
            <a:pPr indent="0" lvl="0" marL="0" rtl="0" algn="l">
              <a:spcBef>
                <a:spcPts val="0"/>
              </a:spcBef>
              <a:spcAft>
                <a:spcPts val="0"/>
              </a:spcAft>
              <a:buNone/>
            </a:pPr>
            <a:r>
              <a:rPr lang="en"/>
              <a:t>Even after covid stops, we have sourcing from japan (we can explore either continue this service or move in store for premium)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omakase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036a34d2f_1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036a34d2f_1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036a34d2f_7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036a34d2f_7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036a34d2f_2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036a34d2f_2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036a34d2f_7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9036a34d2f_7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xyz</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Title + design 3">
    <p:spTree>
      <p:nvGrpSpPr>
        <p:cNvPr id="50" name="Shape 50"/>
        <p:cNvGrpSpPr/>
        <p:nvPr/>
      </p:nvGrpSpPr>
      <p:grpSpPr>
        <a:xfrm>
          <a:off x="0" y="0"/>
          <a:ext cx="0" cy="0"/>
          <a:chOff x="0" y="0"/>
          <a:chExt cx="0" cy="0"/>
        </a:xfrm>
      </p:grpSpPr>
      <p:sp>
        <p:nvSpPr>
          <p:cNvPr id="51" name="Google Shape;51;p13"/>
          <p:cNvSpPr txBox="1"/>
          <p:nvPr>
            <p:ph type="ctrTitle"/>
          </p:nvPr>
        </p:nvSpPr>
        <p:spPr>
          <a:xfrm>
            <a:off x="610875" y="-252099"/>
            <a:ext cx="2530500" cy="1431300"/>
          </a:xfrm>
          <a:prstGeom prst="rect">
            <a:avLst/>
          </a:prstGeom>
          <a:noFill/>
          <a:ln>
            <a:noFill/>
          </a:ln>
        </p:spPr>
        <p:txBody>
          <a:bodyPr anchorCtr="0" anchor="b" bIns="68575" lIns="68575" spcFirstLastPara="1" rIns="68575" wrap="square" tIns="68575">
            <a:noAutofit/>
          </a:bodyPr>
          <a:lstStyle>
            <a:lvl1pPr lvl="0" rtl="0" algn="l">
              <a:lnSpc>
                <a:spcPct val="90000"/>
              </a:lnSpc>
              <a:spcBef>
                <a:spcPts val="0"/>
              </a:spcBef>
              <a:spcAft>
                <a:spcPts val="0"/>
              </a:spcAft>
              <a:buClr>
                <a:schemeClr val="accent1"/>
              </a:buClr>
              <a:buSzPts val="2300"/>
              <a:buFont typeface="Calibri"/>
              <a:buNone/>
              <a:defRPr sz="3000">
                <a:solidFill>
                  <a:schemeClr val="accent1"/>
                </a:solidFill>
              </a:defRPr>
            </a:lvl1pPr>
            <a:lvl2pPr lvl="1" rtl="0">
              <a:spcBef>
                <a:spcPts val="0"/>
              </a:spcBef>
              <a:spcAft>
                <a:spcPts val="0"/>
              </a:spcAft>
              <a:buClr>
                <a:schemeClr val="accent1"/>
              </a:buClr>
              <a:buSzPts val="2300"/>
              <a:buNone/>
              <a:defRPr sz="3000">
                <a:solidFill>
                  <a:schemeClr val="accent1"/>
                </a:solidFill>
              </a:defRPr>
            </a:lvl2pPr>
            <a:lvl3pPr lvl="2" rtl="0">
              <a:spcBef>
                <a:spcPts val="0"/>
              </a:spcBef>
              <a:spcAft>
                <a:spcPts val="0"/>
              </a:spcAft>
              <a:buClr>
                <a:schemeClr val="accent1"/>
              </a:buClr>
              <a:buSzPts val="2300"/>
              <a:buNone/>
              <a:defRPr sz="3000">
                <a:solidFill>
                  <a:schemeClr val="accent1"/>
                </a:solidFill>
              </a:defRPr>
            </a:lvl3pPr>
            <a:lvl4pPr lvl="3" rtl="0">
              <a:spcBef>
                <a:spcPts val="0"/>
              </a:spcBef>
              <a:spcAft>
                <a:spcPts val="0"/>
              </a:spcAft>
              <a:buClr>
                <a:schemeClr val="accent1"/>
              </a:buClr>
              <a:buSzPts val="2300"/>
              <a:buNone/>
              <a:defRPr sz="3000">
                <a:solidFill>
                  <a:schemeClr val="accent1"/>
                </a:solidFill>
              </a:defRPr>
            </a:lvl4pPr>
            <a:lvl5pPr lvl="4" rtl="0">
              <a:spcBef>
                <a:spcPts val="0"/>
              </a:spcBef>
              <a:spcAft>
                <a:spcPts val="0"/>
              </a:spcAft>
              <a:buClr>
                <a:schemeClr val="accent1"/>
              </a:buClr>
              <a:buSzPts val="2300"/>
              <a:buNone/>
              <a:defRPr sz="3000">
                <a:solidFill>
                  <a:schemeClr val="accent1"/>
                </a:solidFill>
              </a:defRPr>
            </a:lvl5pPr>
            <a:lvl6pPr lvl="5" rtl="0">
              <a:spcBef>
                <a:spcPts val="0"/>
              </a:spcBef>
              <a:spcAft>
                <a:spcPts val="0"/>
              </a:spcAft>
              <a:buClr>
                <a:schemeClr val="accent1"/>
              </a:buClr>
              <a:buSzPts val="2300"/>
              <a:buNone/>
              <a:defRPr sz="3000">
                <a:solidFill>
                  <a:schemeClr val="accent1"/>
                </a:solidFill>
              </a:defRPr>
            </a:lvl6pPr>
            <a:lvl7pPr lvl="6" rtl="0">
              <a:spcBef>
                <a:spcPts val="0"/>
              </a:spcBef>
              <a:spcAft>
                <a:spcPts val="0"/>
              </a:spcAft>
              <a:buClr>
                <a:schemeClr val="accent1"/>
              </a:buClr>
              <a:buSzPts val="2300"/>
              <a:buNone/>
              <a:defRPr sz="3000">
                <a:solidFill>
                  <a:schemeClr val="accent1"/>
                </a:solidFill>
              </a:defRPr>
            </a:lvl7pPr>
            <a:lvl8pPr lvl="7" rtl="0">
              <a:spcBef>
                <a:spcPts val="0"/>
              </a:spcBef>
              <a:spcAft>
                <a:spcPts val="0"/>
              </a:spcAft>
              <a:buClr>
                <a:schemeClr val="accent1"/>
              </a:buClr>
              <a:buSzPts val="2300"/>
              <a:buNone/>
              <a:defRPr sz="3000">
                <a:solidFill>
                  <a:schemeClr val="accent1"/>
                </a:solidFill>
              </a:defRPr>
            </a:lvl8pPr>
            <a:lvl9pPr lvl="8" rtl="0">
              <a:spcBef>
                <a:spcPts val="0"/>
              </a:spcBef>
              <a:spcAft>
                <a:spcPts val="0"/>
              </a:spcAft>
              <a:buClr>
                <a:schemeClr val="accent1"/>
              </a:buClr>
              <a:buSzPts val="2300"/>
              <a:buNone/>
              <a:defRPr sz="30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5" name="Google Shape;55;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58" name="Shape 58"/>
        <p:cNvGrpSpPr/>
        <p:nvPr/>
      </p:nvGrpSpPr>
      <p:grpSpPr>
        <a:xfrm>
          <a:off x="0" y="0"/>
          <a:ext cx="0" cy="0"/>
          <a:chOff x="0" y="0"/>
          <a:chExt cx="0" cy="0"/>
        </a:xfrm>
      </p:grpSpPr>
      <p:sp>
        <p:nvSpPr>
          <p:cNvPr id="59" name="Google Shape;59;p15"/>
          <p:cNvSpPr txBox="1"/>
          <p:nvPr>
            <p:ph idx="11" type="ftr"/>
          </p:nvPr>
        </p:nvSpPr>
        <p:spPr>
          <a:xfrm>
            <a:off x="235744"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5"/>
          <p:cNvSpPr txBox="1"/>
          <p:nvPr>
            <p:ph idx="12" type="sldNum"/>
          </p:nvPr>
        </p:nvSpPr>
        <p:spPr>
          <a:xfrm>
            <a:off x="8311610" y="4767263"/>
            <a:ext cx="5961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txBox="1"/>
          <p:nvPr>
            <p:ph type="title"/>
          </p:nvPr>
        </p:nvSpPr>
        <p:spPr>
          <a:xfrm>
            <a:off x="119741" y="119742"/>
            <a:ext cx="8904600" cy="205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500"/>
              <a:buFont typeface="Calibri"/>
              <a:buNone/>
              <a:defRPr b="1" i="1" sz="1500" u="none">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5"/>
          <p:cNvSpPr txBox="1"/>
          <p:nvPr>
            <p:ph idx="1" type="body"/>
          </p:nvPr>
        </p:nvSpPr>
        <p:spPr>
          <a:xfrm>
            <a:off x="119744" y="325482"/>
            <a:ext cx="8904600" cy="301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44.png"/><Relationship Id="rId5"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6.png"/><Relationship Id="rId4" Type="http://schemas.openxmlformats.org/officeDocument/2006/relationships/hyperlink" Target="https://www.shopify.com/pric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hyperlink" Target="https://www.wlwt.com/article/customers-are-finding-coronavirus-surcharges-at-restaurants/32468216" TargetMode="External"/><Relationship Id="rId5" Type="http://schemas.openxmlformats.org/officeDocument/2006/relationships/image" Target="../media/image36.png"/><Relationship Id="rId6" Type="http://schemas.openxmlformats.org/officeDocument/2006/relationships/image" Target="../media/image25.png"/><Relationship Id="rId7" Type="http://schemas.openxmlformats.org/officeDocument/2006/relationships/image" Target="../media/image37.png"/><Relationship Id="rId8" Type="http://schemas.openxmlformats.org/officeDocument/2006/relationships/hyperlink" Target="https://techcrunch.com/2020/03/16/the-hidden-cost-of-food-delivery/#:~:text=Different%20Approaches.,has%20a%20cap%20of%2018%2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41.png"/><Relationship Id="rId5" Type="http://schemas.openxmlformats.org/officeDocument/2006/relationships/hyperlink" Target="https://upserve.com/restaurant-insider/mapping-restaurant-recovery-from-coronavirus-via-online-ordering-data/" TargetMode="External"/><Relationship Id="rId6" Type="http://schemas.openxmlformats.org/officeDocument/2006/relationships/hyperlink" Target="https://www.avalara.com/us/en/blog/2020/05/what-our-data-has-to-say-about-covid-19s-impact-on-consumer-spending.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0" Type="http://schemas.openxmlformats.org/officeDocument/2006/relationships/hyperlink" Target="https://www.eater.com/2020/3/31/21196328/private-chefs-cooking-super-rich-coronavirus" TargetMode="External"/><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hyperlink" Target="https://www.eater.com/2020/3/31/21196328/private-chefs-cooking-super-rich-coronavirus" TargetMode="External"/><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www.cdc.gov/coronavirus/2019-ncov/community/organizations/businesses-employers.html" TargetMode="External"/><Relationship Id="rId4" Type="http://schemas.openxmlformats.org/officeDocument/2006/relationships/hyperlink" Target="https://www.cdc.gov/coronavirus/2019-ncov/community/organizations/businesses-employer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www.seafoodsource.com/news/foodservice-retail/large-japanese-sushi-chains-see-sales-plummet-due-to-covid-19" TargetMode="External"/><Relationship Id="rId4" Type="http://schemas.openxmlformats.org/officeDocument/2006/relationships/hyperlink" Target="https://www.nytimes.com/2020/06/18/world/asia/coronavirus-china-salmon.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0" Type="http://schemas.openxmlformats.org/officeDocument/2006/relationships/hyperlink" Target="https://docs.google.com/spreadsheets/u/4/d/1G0GDcM0yxisRKVS1Jx933lhPLFMBm1721_msJ1cBjnQ/edit?usp=forms_web_b#gid=421777832" TargetMode="External"/><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5.png"/><Relationship Id="rId4"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4.png"/><Relationship Id="rId7" Type="http://schemas.openxmlformats.org/officeDocument/2006/relationships/image" Target="../media/image7.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hyperlink" Target="https://docs.google.com/spreadsheets/d/1G0GDcM0yxisRKVS1Jx933lhPLFMBm1721_msJ1cBjnQ/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53.png"/><Relationship Id="rId5" Type="http://schemas.openxmlformats.org/officeDocument/2006/relationships/image" Target="../media/image20.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3">
            <a:alphaModFix/>
          </a:blip>
          <a:srcRect b="35953" l="0" r="0" t="32686"/>
          <a:stretch/>
        </p:blipFill>
        <p:spPr>
          <a:xfrm>
            <a:off x="0" y="0"/>
            <a:ext cx="9144000" cy="5143498"/>
          </a:xfrm>
          <a:prstGeom prst="rect">
            <a:avLst/>
          </a:prstGeom>
          <a:noFill/>
          <a:ln>
            <a:noFill/>
          </a:ln>
        </p:spPr>
      </p:pic>
      <p:sp>
        <p:nvSpPr>
          <p:cNvPr id="68" name="Google Shape;68;p16"/>
          <p:cNvSpPr/>
          <p:nvPr/>
        </p:nvSpPr>
        <p:spPr>
          <a:xfrm>
            <a:off x="0" y="0"/>
            <a:ext cx="9144000" cy="51435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16"/>
          <p:cNvSpPr/>
          <p:nvPr/>
        </p:nvSpPr>
        <p:spPr>
          <a:xfrm>
            <a:off x="0" y="1609225"/>
            <a:ext cx="9144000" cy="2087400"/>
          </a:xfrm>
          <a:prstGeom prst="rect">
            <a:avLst/>
          </a:prstGeom>
          <a:solidFill>
            <a:srgbClr val="FFD9AC">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6"/>
          <p:cNvPicPr preferRelativeResize="0"/>
          <p:nvPr/>
        </p:nvPicPr>
        <p:blipFill rotWithShape="1">
          <a:blip r:embed="rId4">
            <a:alphaModFix/>
          </a:blip>
          <a:srcRect b="0" l="0" r="0" t="0"/>
          <a:stretch/>
        </p:blipFill>
        <p:spPr>
          <a:xfrm>
            <a:off x="887973" y="1987750"/>
            <a:ext cx="1234925" cy="1486799"/>
          </a:xfrm>
          <a:prstGeom prst="rect">
            <a:avLst/>
          </a:prstGeom>
          <a:noFill/>
          <a:ln>
            <a:noFill/>
          </a:ln>
        </p:spPr>
      </p:pic>
      <p:sp>
        <p:nvSpPr>
          <p:cNvPr id="71" name="Google Shape;71;p16"/>
          <p:cNvSpPr txBox="1"/>
          <p:nvPr/>
        </p:nvSpPr>
        <p:spPr>
          <a:xfrm>
            <a:off x="2640325" y="2404525"/>
            <a:ext cx="6101400" cy="49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99242C"/>
                </a:solidFill>
                <a:latin typeface="Cambria"/>
                <a:ea typeface="Cambria"/>
                <a:cs typeface="Cambria"/>
                <a:sym typeface="Cambria"/>
              </a:rPr>
              <a:t>Bringing Teppanyaki to Life</a:t>
            </a:r>
            <a:endParaRPr sz="3600">
              <a:latin typeface="Cambria"/>
              <a:ea typeface="Cambria"/>
              <a:cs typeface="Cambria"/>
              <a:sym typeface="Cambria"/>
            </a:endParaRPr>
          </a:p>
        </p:txBody>
      </p:sp>
      <p:sp>
        <p:nvSpPr>
          <p:cNvPr id="72" name="Google Shape;72;p16"/>
          <p:cNvSpPr txBox="1"/>
          <p:nvPr/>
        </p:nvSpPr>
        <p:spPr>
          <a:xfrm>
            <a:off x="2676625" y="3004450"/>
            <a:ext cx="11610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99242C"/>
                </a:solidFill>
                <a:latin typeface="Cambria"/>
                <a:ea typeface="Cambria"/>
                <a:cs typeface="Cambria"/>
                <a:sym typeface="Cambria"/>
              </a:rPr>
              <a:t>Team #47</a:t>
            </a:r>
            <a:endParaRPr b="1" sz="1500">
              <a:solidFill>
                <a:srgbClr val="99242C"/>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5"/>
          <p:cNvSpPr txBox="1"/>
          <p:nvPr/>
        </p:nvSpPr>
        <p:spPr>
          <a:xfrm>
            <a:off x="1018600" y="1040800"/>
            <a:ext cx="3994500" cy="240300"/>
          </a:xfrm>
          <a:prstGeom prst="rect">
            <a:avLst/>
          </a:prstGeom>
          <a:solidFill>
            <a:srgbClr val="99242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Cambria"/>
              <a:buNone/>
            </a:pPr>
            <a:r>
              <a:rPr b="1" i="0" lang="en" sz="1100" u="none" cap="none" strike="noStrike">
                <a:solidFill>
                  <a:srgbClr val="FFFFFF"/>
                </a:solidFill>
                <a:latin typeface="Times New Roman"/>
                <a:ea typeface="Times New Roman"/>
                <a:cs typeface="Times New Roman"/>
                <a:sym typeface="Times New Roman"/>
              </a:rPr>
              <a:t>Probability of Risk Occurring</a:t>
            </a:r>
            <a:endParaRPr b="1" sz="1100">
              <a:latin typeface="Times New Roman"/>
              <a:ea typeface="Times New Roman"/>
              <a:cs typeface="Times New Roman"/>
              <a:sym typeface="Times New Roman"/>
            </a:endParaRPr>
          </a:p>
        </p:txBody>
      </p:sp>
      <p:sp>
        <p:nvSpPr>
          <p:cNvPr id="461" name="Google Shape;461;p25"/>
          <p:cNvSpPr txBox="1"/>
          <p:nvPr/>
        </p:nvSpPr>
        <p:spPr>
          <a:xfrm>
            <a:off x="1018600" y="1455689"/>
            <a:ext cx="2006400" cy="17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1100" u="none" cap="none" strike="noStrike">
                <a:solidFill>
                  <a:srgbClr val="3E4043"/>
                </a:solidFill>
                <a:latin typeface="Cambria"/>
                <a:ea typeface="Cambria"/>
                <a:cs typeface="Cambria"/>
                <a:sym typeface="Cambria"/>
              </a:rPr>
              <a:t>Low</a:t>
            </a:r>
            <a:endParaRPr sz="1300"/>
          </a:p>
        </p:txBody>
      </p:sp>
      <p:sp>
        <p:nvSpPr>
          <p:cNvPr id="462" name="Google Shape;462;p25"/>
          <p:cNvSpPr txBox="1"/>
          <p:nvPr/>
        </p:nvSpPr>
        <p:spPr>
          <a:xfrm>
            <a:off x="3017475" y="1455689"/>
            <a:ext cx="2008500" cy="17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1100" u="none" cap="none" strike="noStrike">
                <a:solidFill>
                  <a:srgbClr val="3E4043"/>
                </a:solidFill>
                <a:latin typeface="Cambria"/>
                <a:ea typeface="Cambria"/>
                <a:cs typeface="Cambria"/>
                <a:sym typeface="Cambria"/>
              </a:rPr>
              <a:t>High</a:t>
            </a:r>
            <a:endParaRPr sz="1300"/>
          </a:p>
        </p:txBody>
      </p:sp>
      <p:sp>
        <p:nvSpPr>
          <p:cNvPr id="463" name="Google Shape;463;p25"/>
          <p:cNvSpPr txBox="1"/>
          <p:nvPr/>
        </p:nvSpPr>
        <p:spPr>
          <a:xfrm rot="-5400000">
            <a:off x="-1045625" y="2983825"/>
            <a:ext cx="3153300" cy="243300"/>
          </a:xfrm>
          <a:prstGeom prst="rect">
            <a:avLst/>
          </a:prstGeom>
          <a:solidFill>
            <a:srgbClr val="99242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Cambria"/>
              <a:buNone/>
            </a:pPr>
            <a:r>
              <a:rPr b="1" i="0" lang="en" sz="1100" u="none" cap="none" strike="noStrike">
                <a:solidFill>
                  <a:srgbClr val="FFFFFF"/>
                </a:solidFill>
                <a:latin typeface="Times New Roman"/>
                <a:ea typeface="Times New Roman"/>
                <a:cs typeface="Times New Roman"/>
                <a:sym typeface="Times New Roman"/>
              </a:rPr>
              <a:t>Severity of Risk</a:t>
            </a:r>
            <a:endParaRPr b="1" sz="1100">
              <a:latin typeface="Times New Roman"/>
              <a:ea typeface="Times New Roman"/>
              <a:cs typeface="Times New Roman"/>
              <a:sym typeface="Times New Roman"/>
            </a:endParaRPr>
          </a:p>
        </p:txBody>
      </p:sp>
      <p:sp>
        <p:nvSpPr>
          <p:cNvPr id="464" name="Google Shape;464;p25"/>
          <p:cNvSpPr txBox="1"/>
          <p:nvPr/>
        </p:nvSpPr>
        <p:spPr>
          <a:xfrm rot="-5400000">
            <a:off x="172524" y="3776277"/>
            <a:ext cx="1464300" cy="34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1100" u="none" cap="none" strike="noStrike">
                <a:solidFill>
                  <a:srgbClr val="3E4043"/>
                </a:solidFill>
                <a:latin typeface="Cambria"/>
                <a:ea typeface="Cambria"/>
                <a:cs typeface="Cambria"/>
                <a:sym typeface="Cambria"/>
              </a:rPr>
              <a:t>High</a:t>
            </a:r>
            <a:endParaRPr sz="1300"/>
          </a:p>
        </p:txBody>
      </p:sp>
      <p:sp>
        <p:nvSpPr>
          <p:cNvPr id="465" name="Google Shape;465;p25"/>
          <p:cNvSpPr txBox="1"/>
          <p:nvPr/>
        </p:nvSpPr>
        <p:spPr>
          <a:xfrm rot="-5400000">
            <a:off x="172524" y="2304004"/>
            <a:ext cx="1464300" cy="34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1100" u="none" cap="none" strike="noStrike">
                <a:solidFill>
                  <a:srgbClr val="3E4043"/>
                </a:solidFill>
                <a:latin typeface="Cambria"/>
                <a:ea typeface="Cambria"/>
                <a:cs typeface="Cambria"/>
                <a:sym typeface="Cambria"/>
              </a:rPr>
              <a:t>Low</a:t>
            </a:r>
            <a:endParaRPr sz="1300"/>
          </a:p>
        </p:txBody>
      </p:sp>
      <p:sp>
        <p:nvSpPr>
          <p:cNvPr id="466" name="Google Shape;466;p25"/>
          <p:cNvSpPr/>
          <p:nvPr/>
        </p:nvSpPr>
        <p:spPr>
          <a:xfrm>
            <a:off x="1018603" y="1736538"/>
            <a:ext cx="2025000" cy="14700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0" i="0" sz="1200" u="none" cap="none" strike="noStrike">
              <a:solidFill>
                <a:srgbClr val="000000"/>
              </a:solidFill>
              <a:latin typeface="Century Gothic"/>
              <a:ea typeface="Century Gothic"/>
              <a:cs typeface="Century Gothic"/>
              <a:sym typeface="Century Gothic"/>
            </a:endParaRPr>
          </a:p>
        </p:txBody>
      </p:sp>
      <p:sp>
        <p:nvSpPr>
          <p:cNvPr id="467" name="Google Shape;467;p25"/>
          <p:cNvSpPr/>
          <p:nvPr/>
        </p:nvSpPr>
        <p:spPr>
          <a:xfrm>
            <a:off x="2993769" y="1736538"/>
            <a:ext cx="2025000" cy="14700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Century Gothic"/>
              <a:ea typeface="Century Gothic"/>
              <a:cs typeface="Century Gothic"/>
              <a:sym typeface="Century Gothic"/>
            </a:endParaRPr>
          </a:p>
        </p:txBody>
      </p:sp>
      <p:sp>
        <p:nvSpPr>
          <p:cNvPr id="468" name="Google Shape;468;p25"/>
          <p:cNvSpPr/>
          <p:nvPr/>
        </p:nvSpPr>
        <p:spPr>
          <a:xfrm>
            <a:off x="1018604" y="3202965"/>
            <a:ext cx="1975500" cy="14700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Century Gothic"/>
              <a:ea typeface="Century Gothic"/>
              <a:cs typeface="Century Gothic"/>
              <a:sym typeface="Century Gothic"/>
            </a:endParaRPr>
          </a:p>
        </p:txBody>
      </p:sp>
      <p:sp>
        <p:nvSpPr>
          <p:cNvPr id="469" name="Google Shape;469;p25"/>
          <p:cNvSpPr/>
          <p:nvPr/>
        </p:nvSpPr>
        <p:spPr>
          <a:xfrm>
            <a:off x="2993769" y="3198710"/>
            <a:ext cx="2025000" cy="14700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Century Gothic"/>
              <a:ea typeface="Century Gothic"/>
              <a:cs typeface="Century Gothic"/>
              <a:sym typeface="Century Gothic"/>
            </a:endParaRPr>
          </a:p>
        </p:txBody>
      </p:sp>
      <p:sp>
        <p:nvSpPr>
          <p:cNvPr id="470" name="Google Shape;470;p25"/>
          <p:cNvSpPr/>
          <p:nvPr/>
        </p:nvSpPr>
        <p:spPr>
          <a:xfrm>
            <a:off x="2990309" y="4163376"/>
            <a:ext cx="408600" cy="4119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i="0" lang="en" sz="1000" u="none" cap="none" strike="noStrike">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471" name="Google Shape;471;p25"/>
          <p:cNvSpPr/>
          <p:nvPr/>
        </p:nvSpPr>
        <p:spPr>
          <a:xfrm>
            <a:off x="2391157" y="3727729"/>
            <a:ext cx="408600" cy="4119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
        <p:nvSpPr>
          <p:cNvPr id="472" name="Google Shape;472;p25"/>
          <p:cNvSpPr/>
          <p:nvPr/>
        </p:nvSpPr>
        <p:spPr>
          <a:xfrm>
            <a:off x="2112149" y="1997122"/>
            <a:ext cx="408600" cy="411900"/>
          </a:xfrm>
          <a:prstGeom prst="ellipse">
            <a:avLst/>
          </a:prstGeom>
          <a:solidFill>
            <a:srgbClr val="FCE5CD"/>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C</a:t>
            </a:r>
            <a:endParaRPr sz="1000">
              <a:latin typeface="Times New Roman"/>
              <a:ea typeface="Times New Roman"/>
              <a:cs typeface="Times New Roman"/>
              <a:sym typeface="Times New Roman"/>
            </a:endParaRPr>
          </a:p>
        </p:txBody>
      </p:sp>
      <p:sp>
        <p:nvSpPr>
          <p:cNvPr id="473" name="Google Shape;473;p25"/>
          <p:cNvSpPr/>
          <p:nvPr/>
        </p:nvSpPr>
        <p:spPr>
          <a:xfrm>
            <a:off x="2745244" y="3150543"/>
            <a:ext cx="408600" cy="4119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l">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D</a:t>
            </a:r>
            <a:endParaRPr sz="1000">
              <a:latin typeface="Times New Roman"/>
              <a:ea typeface="Times New Roman"/>
              <a:cs typeface="Times New Roman"/>
              <a:sym typeface="Times New Roman"/>
            </a:endParaRPr>
          </a:p>
        </p:txBody>
      </p:sp>
      <p:sp>
        <p:nvSpPr>
          <p:cNvPr id="474" name="Google Shape;474;p25"/>
          <p:cNvSpPr/>
          <p:nvPr/>
        </p:nvSpPr>
        <p:spPr>
          <a:xfrm>
            <a:off x="2971279" y="2462164"/>
            <a:ext cx="408600" cy="4119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E</a:t>
            </a:r>
            <a:endParaRPr sz="1000">
              <a:latin typeface="Times New Roman"/>
              <a:ea typeface="Times New Roman"/>
              <a:cs typeface="Times New Roman"/>
              <a:sym typeface="Times New Roman"/>
            </a:endParaRPr>
          </a:p>
        </p:txBody>
      </p:sp>
      <p:sp>
        <p:nvSpPr>
          <p:cNvPr id="475" name="Google Shape;475;p25"/>
          <p:cNvSpPr txBox="1"/>
          <p:nvPr/>
        </p:nvSpPr>
        <p:spPr>
          <a:xfrm>
            <a:off x="3296480" y="4102630"/>
            <a:ext cx="1419600" cy="53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Higher Rent/Utilities </a:t>
            </a:r>
            <a:r>
              <a:rPr lang="en" sz="1000">
                <a:solidFill>
                  <a:schemeClr val="dk1"/>
                </a:solidFill>
                <a:latin typeface="Times New Roman"/>
                <a:ea typeface="Times New Roman"/>
                <a:cs typeface="Times New Roman"/>
                <a:sym typeface="Times New Roman"/>
              </a:rPr>
              <a:t>Expenses</a:t>
            </a:r>
            <a:endParaRPr sz="1200">
              <a:latin typeface="Times New Roman"/>
              <a:ea typeface="Times New Roman"/>
              <a:cs typeface="Times New Roman"/>
              <a:sym typeface="Times New Roman"/>
            </a:endParaRPr>
          </a:p>
        </p:txBody>
      </p:sp>
      <p:sp>
        <p:nvSpPr>
          <p:cNvPr id="476" name="Google Shape;476;p25"/>
          <p:cNvSpPr txBox="1"/>
          <p:nvPr/>
        </p:nvSpPr>
        <p:spPr>
          <a:xfrm>
            <a:off x="1308498" y="3645237"/>
            <a:ext cx="1168200" cy="53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Lower Delivery/Takeout Demand</a:t>
            </a:r>
            <a:endParaRPr sz="1200">
              <a:latin typeface="Times New Roman"/>
              <a:ea typeface="Times New Roman"/>
              <a:cs typeface="Times New Roman"/>
              <a:sym typeface="Times New Roman"/>
            </a:endParaRPr>
          </a:p>
        </p:txBody>
      </p:sp>
      <p:sp>
        <p:nvSpPr>
          <p:cNvPr id="477" name="Google Shape;477;p25"/>
          <p:cNvSpPr txBox="1"/>
          <p:nvPr/>
        </p:nvSpPr>
        <p:spPr>
          <a:xfrm>
            <a:off x="1078384" y="1997125"/>
            <a:ext cx="1168200" cy="53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Lower Omakase Demand</a:t>
            </a:r>
            <a:endParaRPr sz="1200">
              <a:latin typeface="Times New Roman"/>
              <a:ea typeface="Times New Roman"/>
              <a:cs typeface="Times New Roman"/>
              <a:sym typeface="Times New Roman"/>
            </a:endParaRPr>
          </a:p>
        </p:txBody>
      </p:sp>
      <p:sp>
        <p:nvSpPr>
          <p:cNvPr id="478" name="Google Shape;478;p25"/>
          <p:cNvSpPr txBox="1"/>
          <p:nvPr/>
        </p:nvSpPr>
        <p:spPr>
          <a:xfrm>
            <a:off x="2971287" y="3149609"/>
            <a:ext cx="1168200" cy="53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Lower Dine-In Demand</a:t>
            </a:r>
            <a:endParaRPr sz="1200">
              <a:latin typeface="Times New Roman"/>
              <a:ea typeface="Times New Roman"/>
              <a:cs typeface="Times New Roman"/>
              <a:sym typeface="Times New Roman"/>
            </a:endParaRPr>
          </a:p>
        </p:txBody>
      </p:sp>
      <p:sp>
        <p:nvSpPr>
          <p:cNvPr id="479" name="Google Shape;479;p25"/>
          <p:cNvSpPr txBox="1"/>
          <p:nvPr/>
        </p:nvSpPr>
        <p:spPr>
          <a:xfrm>
            <a:off x="3239974" y="2493250"/>
            <a:ext cx="1352700" cy="2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Longer Restrictions</a:t>
            </a:r>
            <a:endParaRPr sz="1200">
              <a:latin typeface="Times New Roman"/>
              <a:ea typeface="Times New Roman"/>
              <a:cs typeface="Times New Roman"/>
              <a:sym typeface="Times New Roman"/>
            </a:endParaRPr>
          </a:p>
        </p:txBody>
      </p:sp>
      <p:sp>
        <p:nvSpPr>
          <p:cNvPr id="480" name="Google Shape;480;p25"/>
          <p:cNvSpPr/>
          <p:nvPr/>
        </p:nvSpPr>
        <p:spPr>
          <a:xfrm>
            <a:off x="8677540" y="-112854"/>
            <a:ext cx="446100" cy="344400"/>
          </a:xfrm>
          <a:prstGeom prst="ellipse">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81" name="Google Shape;481;p25"/>
          <p:cNvSpPr txBox="1"/>
          <p:nvPr/>
        </p:nvSpPr>
        <p:spPr>
          <a:xfrm>
            <a:off x="347750" y="231550"/>
            <a:ext cx="6245400" cy="49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2000">
                <a:latin typeface="Times"/>
                <a:ea typeface="Times"/>
                <a:cs typeface="Times"/>
                <a:sym typeface="Times"/>
              </a:rPr>
              <a:t>Ensuring sustainable future growth: </a:t>
            </a:r>
            <a:r>
              <a:rPr lang="en" sz="2000">
                <a:solidFill>
                  <a:srgbClr val="000000"/>
                </a:solidFill>
                <a:latin typeface="Times"/>
                <a:ea typeface="Times"/>
                <a:cs typeface="Times"/>
                <a:sym typeface="Times"/>
              </a:rPr>
              <a:t>implementation timeline, risks, and mitigation </a:t>
            </a:r>
            <a:endParaRPr sz="2000">
              <a:latin typeface="Times"/>
              <a:ea typeface="Times"/>
              <a:cs typeface="Times"/>
              <a:sym typeface="Times"/>
            </a:endParaRPr>
          </a:p>
        </p:txBody>
      </p:sp>
      <p:cxnSp>
        <p:nvCxnSpPr>
          <p:cNvPr id="482" name="Google Shape;482;p25"/>
          <p:cNvCxnSpPr/>
          <p:nvPr/>
        </p:nvCxnSpPr>
        <p:spPr>
          <a:xfrm>
            <a:off x="447950" y="777600"/>
            <a:ext cx="8207700" cy="0"/>
          </a:xfrm>
          <a:prstGeom prst="straightConnector1">
            <a:avLst/>
          </a:prstGeom>
          <a:noFill/>
          <a:ln cap="flat" cmpd="sng" w="9525">
            <a:solidFill>
              <a:srgbClr val="595959"/>
            </a:solidFill>
            <a:prstDash val="solid"/>
            <a:round/>
            <a:headEnd len="med" w="med" type="none"/>
            <a:tailEnd len="med" w="med" type="none"/>
          </a:ln>
        </p:spPr>
      </p:cxnSp>
      <p:sp>
        <p:nvSpPr>
          <p:cNvPr id="483" name="Google Shape;483;p25"/>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Operations</a:t>
            </a:r>
            <a:endParaRPr b="1">
              <a:latin typeface="Times New Roman"/>
              <a:ea typeface="Times New Roman"/>
              <a:cs typeface="Times New Roman"/>
              <a:sym typeface="Times New Roman"/>
            </a:endParaRPr>
          </a:p>
        </p:txBody>
      </p:sp>
      <p:sp>
        <p:nvSpPr>
          <p:cNvPr id="484" name="Google Shape;484;p25"/>
          <p:cNvSpPr/>
          <p:nvPr/>
        </p:nvSpPr>
        <p:spPr>
          <a:xfrm>
            <a:off x="5345764" y="1582569"/>
            <a:ext cx="240300" cy="2403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i="0" lang="en" sz="1000" u="none" cap="none" strike="noStrike">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485" name="Google Shape;485;p25"/>
          <p:cNvSpPr/>
          <p:nvPr/>
        </p:nvSpPr>
        <p:spPr>
          <a:xfrm>
            <a:off x="5345764" y="2143685"/>
            <a:ext cx="240300" cy="2403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
        <p:nvSpPr>
          <p:cNvPr id="486" name="Google Shape;486;p25"/>
          <p:cNvSpPr/>
          <p:nvPr/>
        </p:nvSpPr>
        <p:spPr>
          <a:xfrm>
            <a:off x="5345764" y="2733861"/>
            <a:ext cx="240300" cy="240300"/>
          </a:xfrm>
          <a:prstGeom prst="ellipse">
            <a:avLst/>
          </a:prstGeom>
          <a:solidFill>
            <a:srgbClr val="FCE5CD"/>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C</a:t>
            </a:r>
            <a:endParaRPr sz="1000">
              <a:latin typeface="Times New Roman"/>
              <a:ea typeface="Times New Roman"/>
              <a:cs typeface="Times New Roman"/>
              <a:sym typeface="Times New Roman"/>
            </a:endParaRPr>
          </a:p>
        </p:txBody>
      </p:sp>
      <p:sp>
        <p:nvSpPr>
          <p:cNvPr id="487" name="Google Shape;487;p25"/>
          <p:cNvSpPr/>
          <p:nvPr/>
        </p:nvSpPr>
        <p:spPr>
          <a:xfrm>
            <a:off x="5345764" y="3526521"/>
            <a:ext cx="240300" cy="2403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l">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D</a:t>
            </a:r>
            <a:endParaRPr sz="1000">
              <a:latin typeface="Times New Roman"/>
              <a:ea typeface="Times New Roman"/>
              <a:cs typeface="Times New Roman"/>
              <a:sym typeface="Times New Roman"/>
            </a:endParaRPr>
          </a:p>
        </p:txBody>
      </p:sp>
      <p:sp>
        <p:nvSpPr>
          <p:cNvPr id="488" name="Google Shape;488;p25"/>
          <p:cNvSpPr/>
          <p:nvPr/>
        </p:nvSpPr>
        <p:spPr>
          <a:xfrm>
            <a:off x="5345764" y="4139625"/>
            <a:ext cx="240300" cy="2403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E</a:t>
            </a:r>
            <a:endParaRPr sz="1000">
              <a:latin typeface="Times New Roman"/>
              <a:ea typeface="Times New Roman"/>
              <a:cs typeface="Times New Roman"/>
              <a:sym typeface="Times New Roman"/>
            </a:endParaRPr>
          </a:p>
        </p:txBody>
      </p:sp>
      <p:sp>
        <p:nvSpPr>
          <p:cNvPr id="489" name="Google Shape;489;p25"/>
          <p:cNvSpPr txBox="1"/>
          <p:nvPr/>
        </p:nvSpPr>
        <p:spPr>
          <a:xfrm>
            <a:off x="5345775" y="1040800"/>
            <a:ext cx="3331500" cy="240300"/>
          </a:xfrm>
          <a:prstGeom prst="rect">
            <a:avLst/>
          </a:prstGeom>
          <a:solidFill>
            <a:srgbClr val="99242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Cambria"/>
              <a:buNone/>
            </a:pPr>
            <a:r>
              <a:rPr b="1" lang="en" sz="1100">
                <a:solidFill>
                  <a:srgbClr val="FFFFFF"/>
                </a:solidFill>
                <a:latin typeface="Times New Roman"/>
                <a:ea typeface="Times New Roman"/>
                <a:cs typeface="Times New Roman"/>
                <a:sym typeface="Times New Roman"/>
              </a:rPr>
              <a:t>Risk Mitigation / Solutions</a:t>
            </a:r>
            <a:endParaRPr b="1" sz="1100">
              <a:latin typeface="Times New Roman"/>
              <a:ea typeface="Times New Roman"/>
              <a:cs typeface="Times New Roman"/>
              <a:sym typeface="Times New Roman"/>
            </a:endParaRPr>
          </a:p>
        </p:txBody>
      </p:sp>
      <p:sp>
        <p:nvSpPr>
          <p:cNvPr id="490" name="Google Shape;490;p25"/>
          <p:cNvSpPr txBox="1"/>
          <p:nvPr/>
        </p:nvSpPr>
        <p:spPr>
          <a:xfrm>
            <a:off x="5586075" y="1484125"/>
            <a:ext cx="3384300" cy="33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dk1"/>
                </a:solidFill>
                <a:latin typeface="Times New Roman"/>
                <a:ea typeface="Times New Roman"/>
                <a:cs typeface="Times New Roman"/>
                <a:sym typeface="Times New Roman"/>
              </a:rPr>
              <a:t>Higher Rent/Utilities </a:t>
            </a:r>
            <a:r>
              <a:rPr b="1" lang="en" sz="1200">
                <a:solidFill>
                  <a:schemeClr val="dk1"/>
                </a:solidFill>
                <a:latin typeface="Times New Roman"/>
                <a:ea typeface="Times New Roman"/>
                <a:cs typeface="Times New Roman"/>
                <a:sym typeface="Times New Roman"/>
              </a:rPr>
              <a:t>Expenses</a:t>
            </a:r>
            <a:endParaRPr b="1" sz="12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Reduce employee’s pay</a:t>
            </a:r>
            <a:endParaRPr sz="11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Raise menu prices </a:t>
            </a:r>
            <a:endParaRPr sz="11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Lower Delivery/Takeout Demand</a:t>
            </a:r>
            <a:endParaRPr b="1" sz="12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Scale down third party deliveries</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Eliminate delivery in favor of pick-up if needed</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Lower Dine-In Demand</a:t>
            </a:r>
            <a:endParaRPr b="1" sz="12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Reservation system prevents excessive labor</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Extend closure time </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Increase marketing for delivery</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500">
                <a:solidFill>
                  <a:schemeClr val="dk1"/>
                </a:solidFill>
                <a:latin typeface="Times New Roman"/>
                <a:ea typeface="Times New Roman"/>
                <a:cs typeface="Times New Roman"/>
                <a:sym typeface="Times New Roman"/>
              </a:rPr>
              <a:t>.</a:t>
            </a:r>
            <a:endParaRPr sz="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Lower Omakase Demand</a:t>
            </a:r>
            <a:endParaRPr b="1" sz="12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Reduce Omakase chef count to meet demand</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Eliminate Omakase if breakeven not met</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Longer Restrictions</a:t>
            </a:r>
            <a:endParaRPr b="1" sz="12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Maintain Delivery Profits</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Reopen for limited dine-in operations</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graphicFrame>
        <p:nvGraphicFramePr>
          <p:cNvPr id="495" name="Google Shape;495;p26"/>
          <p:cNvGraphicFramePr/>
          <p:nvPr/>
        </p:nvGraphicFramePr>
        <p:xfrm>
          <a:off x="447952" y="998918"/>
          <a:ext cx="3000000" cy="3000000"/>
        </p:xfrm>
        <a:graphic>
          <a:graphicData uri="http://schemas.openxmlformats.org/drawingml/2006/table">
            <a:tbl>
              <a:tblPr>
                <a:noFill/>
                <a:tableStyleId>{0101D863-F3F8-4CB6-8388-F5BA41152F8B}</a:tableStyleId>
              </a:tblPr>
              <a:tblGrid>
                <a:gridCol w="1926850"/>
                <a:gridCol w="1083625"/>
                <a:gridCol w="1083625"/>
                <a:gridCol w="1083625"/>
              </a:tblGrid>
              <a:tr h="261175">
                <a:tc gridSpan="4">
                  <a:txBody>
                    <a:bodyPr/>
                    <a:lstStyle/>
                    <a:p>
                      <a:pPr indent="0" lvl="0" marL="0" marR="0" rtl="0" algn="ctr">
                        <a:lnSpc>
                          <a:spcPct val="100000"/>
                        </a:lnSpc>
                        <a:spcBef>
                          <a:spcPts val="0"/>
                        </a:spcBef>
                        <a:spcAft>
                          <a:spcPts val="0"/>
                        </a:spcAft>
                        <a:buClr>
                          <a:schemeClr val="lt1"/>
                        </a:buClr>
                        <a:buSzPts val="1200"/>
                        <a:buFont typeface="Cambria"/>
                        <a:buNone/>
                      </a:pPr>
                      <a:r>
                        <a:rPr b="1" lang="en" sz="1200" u="none" cap="none" strike="noStrike">
                          <a:solidFill>
                            <a:schemeClr val="lt1"/>
                          </a:solidFill>
                          <a:latin typeface="Cambria"/>
                          <a:ea typeface="Cambria"/>
                          <a:cs typeface="Cambria"/>
                          <a:sym typeface="Cambria"/>
                        </a:rPr>
                        <a:t>Implementation Timeline</a:t>
                      </a:r>
                      <a:endParaRPr b="1" i="0" sz="1200" u="none" cap="none" strike="noStrike">
                        <a:solidFill>
                          <a:schemeClr val="lt1"/>
                        </a:solidFill>
                        <a:latin typeface="Cambria"/>
                        <a:ea typeface="Cambria"/>
                        <a:cs typeface="Cambria"/>
                        <a:sym typeface="Cambria"/>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242C"/>
                    </a:solidFill>
                  </a:tcPr>
                </a:tc>
                <a:tc hMerge="1"/>
                <a:tc hMerge="1"/>
                <a:tc hMerge="1"/>
              </a:tr>
              <a:tr h="279975">
                <a:tc rowSpan="2">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Activity</a:t>
                      </a:r>
                      <a:endParaRPr b="1"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Phase 1</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Phase 2</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Phase 3</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29900">
                <a:tc vMerge="1"/>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Rest of 2020</a:t>
                      </a:r>
                      <a:endParaRPr b="1"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Early-Mid 2021</a:t>
                      </a:r>
                      <a:endParaRPr b="1"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Fall 2021 + </a:t>
                      </a:r>
                      <a:endParaRPr b="1"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79975">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Website Design + Launch</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9975">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Delivery/Pick-Up Service</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lang="en" sz="1000" u="none" cap="none" strike="noStrike">
                          <a:latin typeface="Times New Roman"/>
                          <a:ea typeface="Times New Roman"/>
                          <a:cs typeface="Times New Roman"/>
                          <a:sym typeface="Times New Roman"/>
                        </a:rPr>
                        <a:t>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279975">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Chef Enrichment Program</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99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Omakase Service </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279975">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Employee Housing Subsidy</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2799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Menu Redesign </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lang="en" sz="1000" u="none" strike="noStrike">
                          <a:latin typeface="Times New Roman"/>
                          <a:ea typeface="Times New Roman"/>
                          <a:cs typeface="Times New Roman"/>
                          <a:sym typeface="Times New Roman"/>
                        </a:rPr>
                        <a:t>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rPr lang="en" sz="1000" u="none" strike="noStrike">
                          <a:latin typeface="Times New Roman"/>
                          <a:ea typeface="Times New Roman"/>
                          <a:cs typeface="Times New Roman"/>
                          <a:sym typeface="Times New Roman"/>
                        </a:rPr>
                        <a:t>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2225">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Other Rebranding Initiatives</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9975">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 Dine-In Renovations</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99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Dine-In Service</a:t>
                      </a:r>
                      <a:endParaRPr sz="1000">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bl>
          </a:graphicData>
        </a:graphic>
      </p:graphicFrame>
      <p:sp>
        <p:nvSpPr>
          <p:cNvPr id="496" name="Google Shape;496;p26"/>
          <p:cNvSpPr txBox="1"/>
          <p:nvPr/>
        </p:nvSpPr>
        <p:spPr>
          <a:xfrm>
            <a:off x="447950" y="4459650"/>
            <a:ext cx="48051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Phase 2:</a:t>
            </a:r>
            <a:r>
              <a:rPr b="1" lang="en" sz="1000">
                <a:solidFill>
                  <a:srgbClr val="C00000"/>
                </a:solidFill>
                <a:latin typeface="Times New Roman"/>
                <a:ea typeface="Times New Roman"/>
                <a:cs typeface="Times New Roman"/>
                <a:sym typeface="Times New Roman"/>
              </a:rPr>
              <a:t> </a:t>
            </a:r>
            <a:r>
              <a:rPr lang="en" sz="1000">
                <a:latin typeface="Times New Roman"/>
                <a:ea typeface="Times New Roman"/>
                <a:cs typeface="Times New Roman"/>
                <a:sym typeface="Times New Roman"/>
              </a:rPr>
              <a:t>Omakase Preparation Completed</a:t>
            </a:r>
            <a:endParaRPr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Phase 3: </a:t>
            </a:r>
            <a:r>
              <a:rPr lang="en" sz="1000">
                <a:latin typeface="Times New Roman"/>
                <a:ea typeface="Times New Roman"/>
                <a:cs typeface="Times New Roman"/>
                <a:sym typeface="Times New Roman"/>
              </a:rPr>
              <a:t>Philadelphia Restaurant Restrictions Lifted</a:t>
            </a:r>
            <a:endParaRPr sz="1000">
              <a:latin typeface="Times New Roman"/>
              <a:ea typeface="Times New Roman"/>
              <a:cs typeface="Times New Roman"/>
              <a:sym typeface="Times New Roman"/>
            </a:endParaRPr>
          </a:p>
        </p:txBody>
      </p:sp>
      <p:sp>
        <p:nvSpPr>
          <p:cNvPr id="497" name="Google Shape;497;p26"/>
          <p:cNvSpPr txBox="1"/>
          <p:nvPr/>
        </p:nvSpPr>
        <p:spPr>
          <a:xfrm>
            <a:off x="3483900" y="411625"/>
            <a:ext cx="2108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5982075" y="1392750"/>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Revenue</a:t>
            </a:r>
            <a:r>
              <a:rPr lang="en" sz="1200">
                <a:latin typeface="Times New Roman"/>
                <a:ea typeface="Times New Roman"/>
                <a:cs typeface="Times New Roman"/>
                <a:sym typeface="Times New Roman"/>
              </a:rPr>
              <a:t> Post </a:t>
            </a:r>
            <a:r>
              <a:rPr lang="en" sz="1000">
                <a:latin typeface="Times New Roman"/>
                <a:ea typeface="Times New Roman"/>
                <a:cs typeface="Times New Roman"/>
                <a:sym typeface="Times New Roman"/>
              </a:rPr>
              <a:t>COVID-19</a:t>
            </a:r>
            <a:endParaRPr sz="1000">
              <a:latin typeface="Times New Roman"/>
              <a:ea typeface="Times New Roman"/>
              <a:cs typeface="Times New Roman"/>
              <a:sym typeface="Times New Roman"/>
            </a:endParaRPr>
          </a:p>
        </p:txBody>
      </p:sp>
      <p:sp>
        <p:nvSpPr>
          <p:cNvPr id="499" name="Google Shape;499;p26"/>
          <p:cNvSpPr/>
          <p:nvPr/>
        </p:nvSpPr>
        <p:spPr>
          <a:xfrm>
            <a:off x="5982075" y="1971575"/>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Omakase</a:t>
            </a:r>
            <a:endParaRPr sz="1200">
              <a:latin typeface="Times New Roman"/>
              <a:ea typeface="Times New Roman"/>
              <a:cs typeface="Times New Roman"/>
              <a:sym typeface="Times New Roman"/>
            </a:endParaRPr>
          </a:p>
        </p:txBody>
      </p:sp>
      <p:sp>
        <p:nvSpPr>
          <p:cNvPr id="500" name="Google Shape;500;p26"/>
          <p:cNvSpPr/>
          <p:nvPr/>
        </p:nvSpPr>
        <p:spPr>
          <a:xfrm>
            <a:off x="5982075" y="2550400"/>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Employees</a:t>
            </a:r>
            <a:endParaRPr sz="1200">
              <a:latin typeface="Times New Roman"/>
              <a:ea typeface="Times New Roman"/>
              <a:cs typeface="Times New Roman"/>
              <a:sym typeface="Times New Roman"/>
            </a:endParaRPr>
          </a:p>
        </p:txBody>
      </p:sp>
      <p:sp>
        <p:nvSpPr>
          <p:cNvPr id="501" name="Google Shape;501;p26"/>
          <p:cNvSpPr/>
          <p:nvPr/>
        </p:nvSpPr>
        <p:spPr>
          <a:xfrm>
            <a:off x="5982075" y="3111525"/>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Delivery</a:t>
            </a:r>
            <a:endParaRPr sz="1200">
              <a:latin typeface="Times New Roman"/>
              <a:ea typeface="Times New Roman"/>
              <a:cs typeface="Times New Roman"/>
              <a:sym typeface="Times New Roman"/>
            </a:endParaRPr>
          </a:p>
        </p:txBody>
      </p:sp>
      <p:sp>
        <p:nvSpPr>
          <p:cNvPr id="502" name="Google Shape;502;p26"/>
          <p:cNvSpPr/>
          <p:nvPr/>
        </p:nvSpPr>
        <p:spPr>
          <a:xfrm>
            <a:off x="5982075" y="3690350"/>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Reservations</a:t>
            </a:r>
            <a:endParaRPr sz="1200">
              <a:latin typeface="Times New Roman"/>
              <a:ea typeface="Times New Roman"/>
              <a:cs typeface="Times New Roman"/>
              <a:sym typeface="Times New Roman"/>
            </a:endParaRPr>
          </a:p>
        </p:txBody>
      </p:sp>
      <p:sp>
        <p:nvSpPr>
          <p:cNvPr id="503" name="Google Shape;503;p26"/>
          <p:cNvSpPr/>
          <p:nvPr/>
        </p:nvSpPr>
        <p:spPr>
          <a:xfrm>
            <a:off x="5982075" y="4269175"/>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Omakase</a:t>
            </a:r>
            <a:r>
              <a:rPr lang="en" sz="1200">
                <a:latin typeface="Times New Roman"/>
                <a:ea typeface="Times New Roman"/>
                <a:cs typeface="Times New Roman"/>
                <a:sym typeface="Times New Roman"/>
              </a:rPr>
              <a:t> Penetration</a:t>
            </a:r>
            <a:endParaRPr sz="1200">
              <a:latin typeface="Times New Roman"/>
              <a:ea typeface="Times New Roman"/>
              <a:cs typeface="Times New Roman"/>
              <a:sym typeface="Times New Roman"/>
            </a:endParaRPr>
          </a:p>
        </p:txBody>
      </p:sp>
      <p:sp>
        <p:nvSpPr>
          <p:cNvPr id="504" name="Google Shape;504;p26"/>
          <p:cNvSpPr/>
          <p:nvPr/>
        </p:nvSpPr>
        <p:spPr>
          <a:xfrm>
            <a:off x="8677540" y="-112854"/>
            <a:ext cx="446100" cy="344400"/>
          </a:xfrm>
          <a:prstGeom prst="ellipse">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05" name="Google Shape;505;p26"/>
          <p:cNvSpPr txBox="1"/>
          <p:nvPr/>
        </p:nvSpPr>
        <p:spPr>
          <a:xfrm>
            <a:off x="347750" y="231550"/>
            <a:ext cx="6245400" cy="49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2000">
                <a:latin typeface="Times"/>
                <a:ea typeface="Times"/>
                <a:cs typeface="Times"/>
                <a:sym typeface="Times"/>
              </a:rPr>
              <a:t>Ensuring sustainable future growth and KPI impact</a:t>
            </a:r>
            <a:endParaRPr sz="2000">
              <a:latin typeface="Times"/>
              <a:ea typeface="Times"/>
              <a:cs typeface="Times"/>
              <a:sym typeface="Times"/>
            </a:endParaRPr>
          </a:p>
        </p:txBody>
      </p:sp>
      <p:cxnSp>
        <p:nvCxnSpPr>
          <p:cNvPr id="506" name="Google Shape;506;p26"/>
          <p:cNvCxnSpPr/>
          <p:nvPr/>
        </p:nvCxnSpPr>
        <p:spPr>
          <a:xfrm>
            <a:off x="447950" y="777600"/>
            <a:ext cx="8207700" cy="0"/>
          </a:xfrm>
          <a:prstGeom prst="straightConnector1">
            <a:avLst/>
          </a:prstGeom>
          <a:noFill/>
          <a:ln cap="flat" cmpd="sng" w="9525">
            <a:solidFill>
              <a:srgbClr val="595959"/>
            </a:solidFill>
            <a:prstDash val="solid"/>
            <a:round/>
            <a:headEnd len="med" w="med" type="none"/>
            <a:tailEnd len="med" w="med" type="none"/>
          </a:ln>
        </p:spPr>
      </p:cxnSp>
      <p:sp>
        <p:nvSpPr>
          <p:cNvPr id="507" name="Google Shape;507;p26"/>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Operations</a:t>
            </a:r>
            <a:endParaRPr b="1">
              <a:latin typeface="Times New Roman"/>
              <a:ea typeface="Times New Roman"/>
              <a:cs typeface="Times New Roman"/>
              <a:sym typeface="Times New Roman"/>
            </a:endParaRPr>
          </a:p>
        </p:txBody>
      </p:sp>
      <p:sp>
        <p:nvSpPr>
          <p:cNvPr id="508" name="Google Shape;508;p26"/>
          <p:cNvSpPr txBox="1"/>
          <p:nvPr/>
        </p:nvSpPr>
        <p:spPr>
          <a:xfrm>
            <a:off x="5959925" y="1000050"/>
            <a:ext cx="2717700" cy="240300"/>
          </a:xfrm>
          <a:prstGeom prst="rect">
            <a:avLst/>
          </a:prstGeom>
          <a:solidFill>
            <a:srgbClr val="99242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Cambria"/>
              <a:buNone/>
            </a:pPr>
            <a:r>
              <a:rPr b="1" lang="en" sz="1100">
                <a:solidFill>
                  <a:srgbClr val="FFFFFF"/>
                </a:solidFill>
                <a:latin typeface="Times New Roman"/>
                <a:ea typeface="Times New Roman"/>
                <a:cs typeface="Times New Roman"/>
                <a:sym typeface="Times New Roman"/>
              </a:rPr>
              <a:t>KPI Performance</a:t>
            </a:r>
            <a:endParaRPr b="1" sz="1100">
              <a:latin typeface="Times New Roman"/>
              <a:ea typeface="Times New Roman"/>
              <a:cs typeface="Times New Roman"/>
              <a:sym typeface="Times New Roman"/>
            </a:endParaRPr>
          </a:p>
        </p:txBody>
      </p:sp>
      <p:sp>
        <p:nvSpPr>
          <p:cNvPr id="509" name="Google Shape;509;p26"/>
          <p:cNvSpPr txBox="1"/>
          <p:nvPr/>
        </p:nvSpPr>
        <p:spPr>
          <a:xfrm>
            <a:off x="7820225" y="1396100"/>
            <a:ext cx="951600" cy="4005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+204</a:t>
            </a:r>
            <a:r>
              <a:rPr b="1" lang="en"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
        <p:nvSpPr>
          <p:cNvPr id="510" name="Google Shape;510;p26"/>
          <p:cNvSpPr txBox="1"/>
          <p:nvPr/>
        </p:nvSpPr>
        <p:spPr>
          <a:xfrm>
            <a:off x="7820225" y="1952350"/>
            <a:ext cx="951600" cy="4005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25/wk</a:t>
            </a:r>
            <a:endParaRPr b="1" sz="1600">
              <a:latin typeface="Times New Roman"/>
              <a:ea typeface="Times New Roman"/>
              <a:cs typeface="Times New Roman"/>
              <a:sym typeface="Times New Roman"/>
            </a:endParaRPr>
          </a:p>
        </p:txBody>
      </p:sp>
      <p:sp>
        <p:nvSpPr>
          <p:cNvPr id="511" name="Google Shape;511;p26"/>
          <p:cNvSpPr txBox="1"/>
          <p:nvPr/>
        </p:nvSpPr>
        <p:spPr>
          <a:xfrm>
            <a:off x="7820225" y="2550700"/>
            <a:ext cx="951600" cy="4005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+350%</a:t>
            </a:r>
            <a:endParaRPr b="1" sz="1600">
              <a:latin typeface="Times New Roman"/>
              <a:ea typeface="Times New Roman"/>
              <a:cs typeface="Times New Roman"/>
              <a:sym typeface="Times New Roman"/>
            </a:endParaRPr>
          </a:p>
        </p:txBody>
      </p:sp>
      <p:sp>
        <p:nvSpPr>
          <p:cNvPr id="512" name="Google Shape;512;p26"/>
          <p:cNvSpPr txBox="1"/>
          <p:nvPr/>
        </p:nvSpPr>
        <p:spPr>
          <a:xfrm>
            <a:off x="7820225" y="3111825"/>
            <a:ext cx="951600" cy="4005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210/wk</a:t>
            </a:r>
            <a:endParaRPr b="1" sz="1600">
              <a:latin typeface="Times New Roman"/>
              <a:ea typeface="Times New Roman"/>
              <a:cs typeface="Times New Roman"/>
              <a:sym typeface="Times New Roman"/>
            </a:endParaRPr>
          </a:p>
        </p:txBody>
      </p:sp>
      <p:sp>
        <p:nvSpPr>
          <p:cNvPr id="513" name="Google Shape;513;p26"/>
          <p:cNvSpPr txBox="1"/>
          <p:nvPr/>
        </p:nvSpPr>
        <p:spPr>
          <a:xfrm>
            <a:off x="7820225" y="3672950"/>
            <a:ext cx="951600" cy="4005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50/day</a:t>
            </a:r>
            <a:endParaRPr b="1" sz="1600">
              <a:latin typeface="Times New Roman"/>
              <a:ea typeface="Times New Roman"/>
              <a:cs typeface="Times New Roman"/>
              <a:sym typeface="Times New Roman"/>
            </a:endParaRPr>
          </a:p>
        </p:txBody>
      </p:sp>
      <p:sp>
        <p:nvSpPr>
          <p:cNvPr id="514" name="Google Shape;514;p26"/>
          <p:cNvSpPr txBox="1"/>
          <p:nvPr/>
        </p:nvSpPr>
        <p:spPr>
          <a:xfrm>
            <a:off x="7820225" y="4271300"/>
            <a:ext cx="951600" cy="4005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+5%</a:t>
            </a:r>
            <a:endParaRPr b="1" sz="18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242C"/>
        </a:solidFill>
      </p:bgPr>
    </p:bg>
    <p:spTree>
      <p:nvGrpSpPr>
        <p:cNvPr id="518" name="Shape 518"/>
        <p:cNvGrpSpPr/>
        <p:nvPr/>
      </p:nvGrpSpPr>
      <p:grpSpPr>
        <a:xfrm>
          <a:off x="0" y="0"/>
          <a:ext cx="0" cy="0"/>
          <a:chOff x="0" y="0"/>
          <a:chExt cx="0" cy="0"/>
        </a:xfrm>
      </p:grpSpPr>
      <p:sp>
        <p:nvSpPr>
          <p:cNvPr id="519" name="Google Shape;519;p27"/>
          <p:cNvSpPr txBox="1"/>
          <p:nvPr/>
        </p:nvSpPr>
        <p:spPr>
          <a:xfrm>
            <a:off x="2099400" y="1773975"/>
            <a:ext cx="4839000" cy="9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FFF"/>
                </a:solidFill>
                <a:latin typeface="Times New Roman"/>
                <a:ea typeface="Times New Roman"/>
                <a:cs typeface="Times New Roman"/>
                <a:sym typeface="Times New Roman"/>
              </a:rPr>
              <a:t>Appendix</a:t>
            </a:r>
            <a:endParaRPr sz="5000">
              <a:solidFill>
                <a:srgbClr val="FFFFF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cxnSp>
        <p:nvCxnSpPr>
          <p:cNvPr id="524" name="Google Shape;524;p28"/>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28"/>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526" name="Google Shape;526;p28"/>
          <p:cNvSpPr txBox="1"/>
          <p:nvPr/>
        </p:nvSpPr>
        <p:spPr>
          <a:xfrm>
            <a:off x="446325" y="3719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Updated brand assets to reflect new positioning</a:t>
            </a:r>
            <a:endParaRPr sz="2000">
              <a:latin typeface="Times New Roman"/>
              <a:ea typeface="Times New Roman"/>
              <a:cs typeface="Times New Roman"/>
              <a:sym typeface="Times New Roman"/>
            </a:endParaRPr>
          </a:p>
        </p:txBody>
      </p:sp>
      <p:sp>
        <p:nvSpPr>
          <p:cNvPr id="527" name="Google Shape;527;p28"/>
          <p:cNvSpPr txBox="1"/>
          <p:nvPr/>
        </p:nvSpPr>
        <p:spPr>
          <a:xfrm>
            <a:off x="446325" y="1594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Brand Positioning Digital Assets</a:t>
            </a:r>
            <a:endParaRPr b="1" sz="1200">
              <a:latin typeface="Times New Roman"/>
              <a:ea typeface="Times New Roman"/>
              <a:cs typeface="Times New Roman"/>
              <a:sym typeface="Times New Roman"/>
            </a:endParaRPr>
          </a:p>
        </p:txBody>
      </p:sp>
      <p:sp>
        <p:nvSpPr>
          <p:cNvPr id="528" name="Google Shape;528;p28"/>
          <p:cNvSpPr/>
          <p:nvPr/>
        </p:nvSpPr>
        <p:spPr>
          <a:xfrm>
            <a:off x="447950" y="1138925"/>
            <a:ext cx="4638000" cy="244500"/>
          </a:xfrm>
          <a:prstGeom prst="rect">
            <a:avLst/>
          </a:prstGeom>
          <a:solidFill>
            <a:srgbClr val="FFCBA5">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Experience-First Teppanyaki</a:t>
            </a:r>
            <a:endParaRPr b="1">
              <a:latin typeface="Times New Roman"/>
              <a:ea typeface="Times New Roman"/>
              <a:cs typeface="Times New Roman"/>
              <a:sym typeface="Times New Roman"/>
            </a:endParaRPr>
          </a:p>
        </p:txBody>
      </p:sp>
      <p:pic>
        <p:nvPicPr>
          <p:cNvPr id="529" name="Google Shape;529;p28"/>
          <p:cNvPicPr preferRelativeResize="0"/>
          <p:nvPr/>
        </p:nvPicPr>
        <p:blipFill>
          <a:blip r:embed="rId3">
            <a:alphaModFix/>
          </a:blip>
          <a:stretch>
            <a:fillRect/>
          </a:stretch>
        </p:blipFill>
        <p:spPr>
          <a:xfrm>
            <a:off x="446325" y="1598700"/>
            <a:ext cx="2482925" cy="2856950"/>
          </a:xfrm>
          <a:prstGeom prst="rect">
            <a:avLst/>
          </a:prstGeom>
          <a:noFill/>
          <a:ln>
            <a:noFill/>
          </a:ln>
        </p:spPr>
      </p:pic>
      <p:cxnSp>
        <p:nvCxnSpPr>
          <p:cNvPr id="530" name="Google Shape;530;p28"/>
          <p:cNvCxnSpPr/>
          <p:nvPr/>
        </p:nvCxnSpPr>
        <p:spPr>
          <a:xfrm flipH="1" rot="10800000">
            <a:off x="2765025" y="2207125"/>
            <a:ext cx="655500" cy="3300"/>
          </a:xfrm>
          <a:prstGeom prst="straightConnector1">
            <a:avLst/>
          </a:prstGeom>
          <a:noFill/>
          <a:ln cap="flat" cmpd="sng" w="19050">
            <a:solidFill>
              <a:schemeClr val="dk2"/>
            </a:solidFill>
            <a:prstDash val="solid"/>
            <a:round/>
            <a:headEnd len="med" w="med" type="oval"/>
            <a:tailEnd len="med" w="med" type="none"/>
          </a:ln>
        </p:spPr>
      </p:cxnSp>
      <p:sp>
        <p:nvSpPr>
          <p:cNvPr id="531" name="Google Shape;531;p28"/>
          <p:cNvSpPr txBox="1"/>
          <p:nvPr/>
        </p:nvSpPr>
        <p:spPr>
          <a:xfrm>
            <a:off x="3429550" y="1861250"/>
            <a:ext cx="1870500" cy="7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Simple: </a:t>
            </a:r>
            <a:r>
              <a:rPr lang="en">
                <a:latin typeface="Times New Roman"/>
                <a:ea typeface="Times New Roman"/>
                <a:cs typeface="Times New Roman"/>
                <a:sym typeface="Times New Roman"/>
              </a:rPr>
              <a:t>quality-driven </a:t>
            </a:r>
            <a:r>
              <a:rPr lang="en">
                <a:latin typeface="Times New Roman"/>
                <a:ea typeface="Times New Roman"/>
                <a:cs typeface="Times New Roman"/>
                <a:sym typeface="Times New Roman"/>
              </a:rPr>
              <a:t>ingredients</a:t>
            </a:r>
            <a:r>
              <a:rPr lang="en">
                <a:latin typeface="Times New Roman"/>
                <a:ea typeface="Times New Roman"/>
                <a:cs typeface="Times New Roman"/>
                <a:sym typeface="Times New Roman"/>
              </a:rPr>
              <a:t> sourcing</a:t>
            </a:r>
            <a:endParaRPr>
              <a:latin typeface="Times New Roman"/>
              <a:ea typeface="Times New Roman"/>
              <a:cs typeface="Times New Roman"/>
              <a:sym typeface="Times New Roman"/>
            </a:endParaRPr>
          </a:p>
        </p:txBody>
      </p:sp>
      <p:cxnSp>
        <p:nvCxnSpPr>
          <p:cNvPr id="532" name="Google Shape;532;p28"/>
          <p:cNvCxnSpPr/>
          <p:nvPr/>
        </p:nvCxnSpPr>
        <p:spPr>
          <a:xfrm flipH="1" rot="10800000">
            <a:off x="2765025" y="2816725"/>
            <a:ext cx="655500" cy="3300"/>
          </a:xfrm>
          <a:prstGeom prst="straightConnector1">
            <a:avLst/>
          </a:prstGeom>
          <a:noFill/>
          <a:ln cap="flat" cmpd="sng" w="19050">
            <a:solidFill>
              <a:schemeClr val="dk2"/>
            </a:solidFill>
            <a:prstDash val="solid"/>
            <a:round/>
            <a:headEnd len="med" w="med" type="oval"/>
            <a:tailEnd len="med" w="med" type="none"/>
          </a:ln>
        </p:spPr>
      </p:cxnSp>
      <p:sp>
        <p:nvSpPr>
          <p:cNvPr id="533" name="Google Shape;533;p28"/>
          <p:cNvSpPr txBox="1"/>
          <p:nvPr/>
        </p:nvSpPr>
        <p:spPr>
          <a:xfrm>
            <a:off x="3429550" y="2525575"/>
            <a:ext cx="1870500" cy="7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Elegant</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authentic Japanese experience </a:t>
            </a:r>
            <a:endParaRPr>
              <a:latin typeface="Times New Roman"/>
              <a:ea typeface="Times New Roman"/>
              <a:cs typeface="Times New Roman"/>
              <a:sym typeface="Times New Roman"/>
            </a:endParaRPr>
          </a:p>
        </p:txBody>
      </p:sp>
      <p:cxnSp>
        <p:nvCxnSpPr>
          <p:cNvPr id="534" name="Google Shape;534;p28"/>
          <p:cNvCxnSpPr/>
          <p:nvPr/>
        </p:nvCxnSpPr>
        <p:spPr>
          <a:xfrm flipH="1" rot="10800000">
            <a:off x="2765025" y="3738900"/>
            <a:ext cx="655500" cy="3300"/>
          </a:xfrm>
          <a:prstGeom prst="straightConnector1">
            <a:avLst/>
          </a:prstGeom>
          <a:noFill/>
          <a:ln cap="flat" cmpd="sng" w="19050">
            <a:solidFill>
              <a:schemeClr val="dk2"/>
            </a:solidFill>
            <a:prstDash val="solid"/>
            <a:round/>
            <a:headEnd len="med" w="med" type="oval"/>
            <a:tailEnd len="med" w="med" type="none"/>
          </a:ln>
        </p:spPr>
      </p:cxnSp>
      <p:sp>
        <p:nvSpPr>
          <p:cNvPr id="535" name="Google Shape;535;p28"/>
          <p:cNvSpPr txBox="1"/>
          <p:nvPr/>
        </p:nvSpPr>
        <p:spPr>
          <a:xfrm>
            <a:off x="3429550" y="3487350"/>
            <a:ext cx="1870500" cy="10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Household Name: </a:t>
            </a:r>
            <a:r>
              <a:rPr b="1" lang="en">
                <a:latin typeface="Times New Roman"/>
                <a:ea typeface="Times New Roman"/>
                <a:cs typeface="Times New Roman"/>
                <a:sym typeface="Times New Roman"/>
              </a:rPr>
              <a:t> </a:t>
            </a:r>
            <a:r>
              <a:rPr lang="en">
                <a:latin typeface="Times New Roman"/>
                <a:ea typeface="Times New Roman"/>
                <a:cs typeface="Times New Roman"/>
                <a:sym typeface="Times New Roman"/>
              </a:rPr>
              <a:t>product lines designed with care, experience, and quality </a:t>
            </a:r>
            <a:endParaRPr>
              <a:latin typeface="Times New Roman"/>
              <a:ea typeface="Times New Roman"/>
              <a:cs typeface="Times New Roman"/>
              <a:sym typeface="Times New Roman"/>
            </a:endParaRPr>
          </a:p>
        </p:txBody>
      </p:sp>
      <p:sp>
        <p:nvSpPr>
          <p:cNvPr id="536" name="Google Shape;536;p28"/>
          <p:cNvSpPr/>
          <p:nvPr/>
        </p:nvSpPr>
        <p:spPr>
          <a:xfrm>
            <a:off x="5674000" y="1138925"/>
            <a:ext cx="2981400" cy="244500"/>
          </a:xfrm>
          <a:prstGeom prst="rect">
            <a:avLst/>
          </a:prstGeom>
          <a:solidFill>
            <a:srgbClr val="FFCBA5">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Mission </a:t>
            </a:r>
            <a:endParaRPr b="1">
              <a:latin typeface="Times New Roman"/>
              <a:ea typeface="Times New Roman"/>
              <a:cs typeface="Times New Roman"/>
              <a:sym typeface="Times New Roman"/>
            </a:endParaRPr>
          </a:p>
        </p:txBody>
      </p:sp>
      <p:sp>
        <p:nvSpPr>
          <p:cNvPr id="537" name="Google Shape;537;p28"/>
          <p:cNvSpPr txBox="1"/>
          <p:nvPr/>
        </p:nvSpPr>
        <p:spPr>
          <a:xfrm>
            <a:off x="5674050" y="1404500"/>
            <a:ext cx="2981400" cy="13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Passionate about experience-driven teppanyaki, elevated through our digital presence, we aim to improve our respective communities through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our class of trade.</a:t>
            </a:r>
            <a:endParaRPr>
              <a:latin typeface="Times New Roman"/>
              <a:ea typeface="Times New Roman"/>
              <a:cs typeface="Times New Roman"/>
              <a:sym typeface="Times New Roman"/>
            </a:endParaRPr>
          </a:p>
        </p:txBody>
      </p:sp>
      <p:sp>
        <p:nvSpPr>
          <p:cNvPr id="538" name="Google Shape;538;p28"/>
          <p:cNvSpPr/>
          <p:nvPr/>
        </p:nvSpPr>
        <p:spPr>
          <a:xfrm>
            <a:off x="5674050" y="2743825"/>
            <a:ext cx="2981400" cy="244500"/>
          </a:xfrm>
          <a:prstGeom prst="rect">
            <a:avLst/>
          </a:prstGeom>
          <a:solidFill>
            <a:srgbClr val="FFCBA5">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Brand Images</a:t>
            </a:r>
            <a:endParaRPr b="1">
              <a:latin typeface="Times New Roman"/>
              <a:ea typeface="Times New Roman"/>
              <a:cs typeface="Times New Roman"/>
              <a:sym typeface="Times New Roman"/>
            </a:endParaRPr>
          </a:p>
        </p:txBody>
      </p:sp>
      <p:pic>
        <p:nvPicPr>
          <p:cNvPr id="539" name="Google Shape;539;p28"/>
          <p:cNvPicPr preferRelativeResize="0"/>
          <p:nvPr/>
        </p:nvPicPr>
        <p:blipFill rotWithShape="1">
          <a:blip r:embed="rId4">
            <a:alphaModFix/>
          </a:blip>
          <a:srcRect b="10476" l="27273" r="18602" t="9182"/>
          <a:stretch/>
        </p:blipFill>
        <p:spPr>
          <a:xfrm>
            <a:off x="5674000" y="3209844"/>
            <a:ext cx="1364443" cy="1178093"/>
          </a:xfrm>
          <a:prstGeom prst="rect">
            <a:avLst/>
          </a:prstGeom>
          <a:noFill/>
          <a:ln>
            <a:noFill/>
          </a:ln>
        </p:spPr>
      </p:pic>
      <p:grpSp>
        <p:nvGrpSpPr>
          <p:cNvPr id="540" name="Google Shape;540;p28"/>
          <p:cNvGrpSpPr/>
          <p:nvPr/>
        </p:nvGrpSpPr>
        <p:grpSpPr>
          <a:xfrm>
            <a:off x="5962655" y="3825064"/>
            <a:ext cx="852088" cy="845487"/>
            <a:chOff x="1101625" y="1995375"/>
            <a:chExt cx="2007275" cy="2638025"/>
          </a:xfrm>
        </p:grpSpPr>
        <p:sp>
          <p:nvSpPr>
            <p:cNvPr id="541" name="Google Shape;541;p28"/>
            <p:cNvSpPr/>
            <p:nvPr/>
          </p:nvSpPr>
          <p:spPr>
            <a:xfrm>
              <a:off x="1281125" y="1995375"/>
              <a:ext cx="135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1101625" y="3155250"/>
              <a:ext cx="108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rot="5400000">
              <a:off x="1731750" y="3256250"/>
              <a:ext cx="2515500" cy="238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4" name="Google Shape;544;p28"/>
          <p:cNvPicPr preferRelativeResize="0"/>
          <p:nvPr/>
        </p:nvPicPr>
        <p:blipFill rotWithShape="1">
          <a:blip r:embed="rId5">
            <a:alphaModFix/>
          </a:blip>
          <a:srcRect b="4682" l="19503" r="15311" t="1482"/>
          <a:stretch/>
        </p:blipFill>
        <p:spPr>
          <a:xfrm>
            <a:off x="7290956" y="3182550"/>
            <a:ext cx="1364443" cy="1215501"/>
          </a:xfrm>
          <a:prstGeom prst="rect">
            <a:avLst/>
          </a:prstGeom>
          <a:noFill/>
          <a:ln>
            <a:noFill/>
          </a:ln>
        </p:spPr>
      </p:pic>
      <p:sp>
        <p:nvSpPr>
          <p:cNvPr id="545" name="Google Shape;545;p28"/>
          <p:cNvSpPr/>
          <p:nvPr/>
        </p:nvSpPr>
        <p:spPr>
          <a:xfrm>
            <a:off x="5678409" y="3228031"/>
            <a:ext cx="1049700" cy="884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28"/>
          <p:cNvSpPr/>
          <p:nvPr/>
        </p:nvSpPr>
        <p:spPr>
          <a:xfrm>
            <a:off x="7290956" y="3202658"/>
            <a:ext cx="1364100" cy="1178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cxnSp>
        <p:nvCxnSpPr>
          <p:cNvPr id="551" name="Google Shape;551;p29"/>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29"/>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553" name="Google Shape;553;p29"/>
          <p:cNvSpPr txBox="1"/>
          <p:nvPr/>
        </p:nvSpPr>
        <p:spPr>
          <a:xfrm>
            <a:off x="446325" y="3719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New website highlighting product offerings powered by Shopify</a:t>
            </a:r>
            <a:endParaRPr sz="1800">
              <a:latin typeface="Times New Roman"/>
              <a:ea typeface="Times New Roman"/>
              <a:cs typeface="Times New Roman"/>
              <a:sym typeface="Times New Roman"/>
            </a:endParaRPr>
          </a:p>
        </p:txBody>
      </p:sp>
      <p:sp>
        <p:nvSpPr>
          <p:cNvPr id="554" name="Google Shape;554;p29"/>
          <p:cNvSpPr txBox="1"/>
          <p:nvPr/>
        </p:nvSpPr>
        <p:spPr>
          <a:xfrm>
            <a:off x="446325" y="1594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Digital Website</a:t>
            </a:r>
            <a:r>
              <a:rPr b="1" lang="en" sz="1200">
                <a:latin typeface="Times New Roman"/>
                <a:ea typeface="Times New Roman"/>
                <a:cs typeface="Times New Roman"/>
                <a:sym typeface="Times New Roman"/>
              </a:rPr>
              <a:t> Explained</a:t>
            </a:r>
            <a:endParaRPr b="1" sz="1200">
              <a:latin typeface="Times New Roman"/>
              <a:ea typeface="Times New Roman"/>
              <a:cs typeface="Times New Roman"/>
              <a:sym typeface="Times New Roman"/>
            </a:endParaRPr>
          </a:p>
        </p:txBody>
      </p:sp>
      <p:pic>
        <p:nvPicPr>
          <p:cNvPr id="555" name="Google Shape;555;p29"/>
          <p:cNvPicPr preferRelativeResize="0"/>
          <p:nvPr/>
        </p:nvPicPr>
        <p:blipFill rotWithShape="1">
          <a:blip r:embed="rId3">
            <a:alphaModFix/>
          </a:blip>
          <a:srcRect b="7517" l="23992" r="29866" t="7245"/>
          <a:stretch/>
        </p:blipFill>
        <p:spPr>
          <a:xfrm>
            <a:off x="647825" y="1012550"/>
            <a:ext cx="2066850" cy="3818227"/>
          </a:xfrm>
          <a:prstGeom prst="rect">
            <a:avLst/>
          </a:prstGeom>
          <a:noFill/>
          <a:ln>
            <a:noFill/>
          </a:ln>
        </p:spPr>
      </p:pic>
      <p:sp>
        <p:nvSpPr>
          <p:cNvPr id="556" name="Google Shape;556;p29"/>
          <p:cNvSpPr txBox="1"/>
          <p:nvPr/>
        </p:nvSpPr>
        <p:spPr>
          <a:xfrm>
            <a:off x="2813925" y="1456100"/>
            <a:ext cx="2606400" cy="103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Storytelling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Life grill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Reservations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Omakase booking </a:t>
            </a:r>
            <a:endParaRPr>
              <a:latin typeface="Times New Roman"/>
              <a:ea typeface="Times New Roman"/>
              <a:cs typeface="Times New Roman"/>
              <a:sym typeface="Times New Roman"/>
            </a:endParaRPr>
          </a:p>
        </p:txBody>
      </p:sp>
      <p:sp>
        <p:nvSpPr>
          <p:cNvPr id="557" name="Google Shape;557;p29"/>
          <p:cNvSpPr/>
          <p:nvPr/>
        </p:nvSpPr>
        <p:spPr>
          <a:xfrm>
            <a:off x="2991600" y="1162425"/>
            <a:ext cx="2313300" cy="244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Website </a:t>
            </a:r>
            <a:r>
              <a:rPr b="1" lang="en">
                <a:solidFill>
                  <a:srgbClr val="FFFFFF"/>
                </a:solidFill>
                <a:latin typeface="Times New Roman"/>
                <a:ea typeface="Times New Roman"/>
                <a:cs typeface="Times New Roman"/>
                <a:sym typeface="Times New Roman"/>
              </a:rPr>
              <a:t>Details</a:t>
            </a:r>
            <a:endParaRPr b="1">
              <a:solidFill>
                <a:srgbClr val="FFFFFF"/>
              </a:solidFill>
              <a:latin typeface="Times New Roman"/>
              <a:ea typeface="Times New Roman"/>
              <a:cs typeface="Times New Roman"/>
              <a:sym typeface="Times New Roman"/>
            </a:endParaRPr>
          </a:p>
        </p:txBody>
      </p:sp>
      <p:sp>
        <p:nvSpPr>
          <p:cNvPr id="558" name="Google Shape;558;p29"/>
          <p:cNvSpPr txBox="1"/>
          <p:nvPr/>
        </p:nvSpPr>
        <p:spPr>
          <a:xfrm>
            <a:off x="2890125" y="2903900"/>
            <a:ext cx="2606400" cy="181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SSL certificate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Unlimited products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Order creation</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Gift cards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Professional reports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Digital payment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Inventory management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59" name="Google Shape;559;p29"/>
          <p:cNvSpPr/>
          <p:nvPr/>
        </p:nvSpPr>
        <p:spPr>
          <a:xfrm>
            <a:off x="3067800" y="2610225"/>
            <a:ext cx="2313300" cy="244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Website </a:t>
            </a:r>
            <a:r>
              <a:rPr b="1" lang="en">
                <a:solidFill>
                  <a:srgbClr val="FFFFFF"/>
                </a:solidFill>
                <a:latin typeface="Times New Roman"/>
                <a:ea typeface="Times New Roman"/>
                <a:cs typeface="Times New Roman"/>
                <a:sym typeface="Times New Roman"/>
              </a:rPr>
              <a:t>Features</a:t>
            </a:r>
            <a:endParaRPr b="1">
              <a:solidFill>
                <a:srgbClr val="FFFFFF"/>
              </a:solidFill>
              <a:latin typeface="Times New Roman"/>
              <a:ea typeface="Times New Roman"/>
              <a:cs typeface="Times New Roman"/>
              <a:sym typeface="Times New Roman"/>
            </a:endParaRPr>
          </a:p>
        </p:txBody>
      </p:sp>
      <p:sp>
        <p:nvSpPr>
          <p:cNvPr id="560" name="Google Shape;560;p29"/>
          <p:cNvSpPr txBox="1"/>
          <p:nvPr/>
        </p:nvSpPr>
        <p:spPr>
          <a:xfrm>
            <a:off x="5985375" y="1564250"/>
            <a:ext cx="2537400" cy="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Times New Roman"/>
                <a:ea typeface="Times New Roman"/>
                <a:cs typeface="Times New Roman"/>
                <a:sym typeface="Times New Roman"/>
              </a:rPr>
              <a:t>$29</a:t>
            </a:r>
            <a:r>
              <a:rPr lang="en" sz="4000">
                <a:latin typeface="Times New Roman"/>
                <a:ea typeface="Times New Roman"/>
                <a:cs typeface="Times New Roman"/>
                <a:sym typeface="Times New Roman"/>
              </a:rPr>
              <a:t>/month</a:t>
            </a:r>
            <a:endParaRPr sz="4000">
              <a:latin typeface="Times New Roman"/>
              <a:ea typeface="Times New Roman"/>
              <a:cs typeface="Times New Roman"/>
              <a:sym typeface="Times New Roman"/>
            </a:endParaRPr>
          </a:p>
        </p:txBody>
      </p:sp>
      <p:sp>
        <p:nvSpPr>
          <p:cNvPr id="561" name="Google Shape;561;p29"/>
          <p:cNvSpPr txBox="1"/>
          <p:nvPr/>
        </p:nvSpPr>
        <p:spPr>
          <a:xfrm>
            <a:off x="5916225" y="2444900"/>
            <a:ext cx="2606400" cy="13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 website will be hosted by Shopify basic monthly plan. In addition, the web development tool also offers existing templates for restaurant ordering</a:t>
            </a:r>
            <a:endParaRPr>
              <a:latin typeface="Times New Roman"/>
              <a:ea typeface="Times New Roman"/>
              <a:cs typeface="Times New Roman"/>
              <a:sym typeface="Times New Roman"/>
            </a:endParaRPr>
          </a:p>
        </p:txBody>
      </p:sp>
      <p:sp>
        <p:nvSpPr>
          <p:cNvPr id="562" name="Google Shape;562;p29"/>
          <p:cNvSpPr txBox="1"/>
          <p:nvPr/>
        </p:nvSpPr>
        <p:spPr>
          <a:xfrm>
            <a:off x="5985375" y="4296225"/>
            <a:ext cx="2313300" cy="1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Source: </a:t>
            </a:r>
            <a:r>
              <a:rPr lang="en" sz="1000" u="sng">
                <a:solidFill>
                  <a:schemeClr val="hlink"/>
                </a:solidFill>
                <a:latin typeface="Times New Roman"/>
                <a:ea typeface="Times New Roman"/>
                <a:cs typeface="Times New Roman"/>
                <a:sym typeface="Times New Roman"/>
                <a:hlinkClick r:id="rId4"/>
              </a:rPr>
              <a:t>Shopify</a:t>
            </a:r>
            <a:endParaRPr sz="10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cxnSp>
        <p:nvCxnSpPr>
          <p:cNvPr id="567" name="Google Shape;567;p30"/>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568" name="Google Shape;568;p30"/>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569" name="Google Shape;569;p30"/>
          <p:cNvSpPr txBox="1"/>
          <p:nvPr/>
        </p:nvSpPr>
        <p:spPr>
          <a:xfrm>
            <a:off x="446325" y="2957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Consumers are more receptive to increase prices than surcharges</a:t>
            </a:r>
            <a:endParaRPr sz="1800">
              <a:latin typeface="Times New Roman"/>
              <a:ea typeface="Times New Roman"/>
              <a:cs typeface="Times New Roman"/>
              <a:sym typeface="Times New Roman"/>
            </a:endParaRPr>
          </a:p>
        </p:txBody>
      </p:sp>
      <p:sp>
        <p:nvSpPr>
          <p:cNvPr id="570" name="Google Shape;570;p30"/>
          <p:cNvSpPr txBox="1"/>
          <p:nvPr/>
        </p:nvSpPr>
        <p:spPr>
          <a:xfrm>
            <a:off x="446325" y="1594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Delivery &amp; Pick-Up Pricing Examined</a:t>
            </a:r>
            <a:endParaRPr b="1" sz="1200">
              <a:latin typeface="Times New Roman"/>
              <a:ea typeface="Times New Roman"/>
              <a:cs typeface="Times New Roman"/>
              <a:sym typeface="Times New Roman"/>
            </a:endParaRPr>
          </a:p>
        </p:txBody>
      </p:sp>
      <p:sp>
        <p:nvSpPr>
          <p:cNvPr id="571" name="Google Shape;571;p30"/>
          <p:cNvSpPr/>
          <p:nvPr/>
        </p:nvSpPr>
        <p:spPr>
          <a:xfrm>
            <a:off x="447950" y="1127550"/>
            <a:ext cx="8138700" cy="244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Delivery Services</a:t>
            </a:r>
            <a:endParaRPr b="1">
              <a:solidFill>
                <a:srgbClr val="FFFFFF"/>
              </a:solidFill>
              <a:latin typeface="Times New Roman"/>
              <a:ea typeface="Times New Roman"/>
              <a:cs typeface="Times New Roman"/>
              <a:sym typeface="Times New Roman"/>
            </a:endParaRPr>
          </a:p>
        </p:txBody>
      </p:sp>
      <p:pic>
        <p:nvPicPr>
          <p:cNvPr id="572" name="Google Shape;572;p30"/>
          <p:cNvPicPr preferRelativeResize="0"/>
          <p:nvPr/>
        </p:nvPicPr>
        <p:blipFill>
          <a:blip r:embed="rId3">
            <a:alphaModFix/>
          </a:blip>
          <a:stretch>
            <a:fillRect/>
          </a:stretch>
        </p:blipFill>
        <p:spPr>
          <a:xfrm>
            <a:off x="1931050" y="1606825"/>
            <a:ext cx="524270" cy="518604"/>
          </a:xfrm>
          <a:prstGeom prst="rect">
            <a:avLst/>
          </a:prstGeom>
          <a:noFill/>
          <a:ln>
            <a:noFill/>
          </a:ln>
        </p:spPr>
      </p:pic>
      <p:pic>
        <p:nvPicPr>
          <p:cNvPr id="573" name="Google Shape;573;p30"/>
          <p:cNvPicPr preferRelativeResize="0"/>
          <p:nvPr/>
        </p:nvPicPr>
        <p:blipFill>
          <a:blip r:embed="rId4">
            <a:alphaModFix/>
          </a:blip>
          <a:stretch>
            <a:fillRect/>
          </a:stretch>
        </p:blipFill>
        <p:spPr>
          <a:xfrm>
            <a:off x="4884999" y="1618612"/>
            <a:ext cx="524270" cy="518603"/>
          </a:xfrm>
          <a:prstGeom prst="rect">
            <a:avLst/>
          </a:prstGeom>
          <a:noFill/>
          <a:ln>
            <a:noFill/>
          </a:ln>
        </p:spPr>
      </p:pic>
      <p:pic>
        <p:nvPicPr>
          <p:cNvPr id="574" name="Google Shape;574;p30"/>
          <p:cNvPicPr preferRelativeResize="0"/>
          <p:nvPr/>
        </p:nvPicPr>
        <p:blipFill rotWithShape="1">
          <a:blip r:embed="rId5">
            <a:alphaModFix/>
          </a:blip>
          <a:srcRect b="14628" l="29297" r="29322" t="14529"/>
          <a:stretch/>
        </p:blipFill>
        <p:spPr>
          <a:xfrm>
            <a:off x="7613591" y="1670563"/>
            <a:ext cx="617709" cy="518604"/>
          </a:xfrm>
          <a:prstGeom prst="rect">
            <a:avLst/>
          </a:prstGeom>
          <a:noFill/>
          <a:ln>
            <a:noFill/>
          </a:ln>
        </p:spPr>
      </p:pic>
      <p:pic>
        <p:nvPicPr>
          <p:cNvPr id="575" name="Google Shape;575;p30"/>
          <p:cNvPicPr preferRelativeResize="0"/>
          <p:nvPr/>
        </p:nvPicPr>
        <p:blipFill>
          <a:blip r:embed="rId6">
            <a:alphaModFix/>
          </a:blip>
          <a:stretch>
            <a:fillRect/>
          </a:stretch>
        </p:blipFill>
        <p:spPr>
          <a:xfrm>
            <a:off x="3408026" y="1626475"/>
            <a:ext cx="524267" cy="479294"/>
          </a:xfrm>
          <a:prstGeom prst="rect">
            <a:avLst/>
          </a:prstGeom>
          <a:noFill/>
          <a:ln>
            <a:noFill/>
          </a:ln>
        </p:spPr>
      </p:pic>
      <p:pic>
        <p:nvPicPr>
          <p:cNvPr id="576" name="Google Shape;576;p30"/>
          <p:cNvPicPr preferRelativeResize="0"/>
          <p:nvPr/>
        </p:nvPicPr>
        <p:blipFill>
          <a:blip r:embed="rId7">
            <a:alphaModFix/>
          </a:blip>
          <a:stretch>
            <a:fillRect/>
          </a:stretch>
        </p:blipFill>
        <p:spPr>
          <a:xfrm>
            <a:off x="6219825" y="1618612"/>
            <a:ext cx="524275" cy="479313"/>
          </a:xfrm>
          <a:prstGeom prst="rect">
            <a:avLst/>
          </a:prstGeom>
          <a:noFill/>
          <a:ln>
            <a:noFill/>
          </a:ln>
        </p:spPr>
      </p:pic>
      <p:sp>
        <p:nvSpPr>
          <p:cNvPr id="577" name="Google Shape;577;p30"/>
          <p:cNvSpPr txBox="1"/>
          <p:nvPr/>
        </p:nvSpPr>
        <p:spPr>
          <a:xfrm>
            <a:off x="458775" y="2858925"/>
            <a:ext cx="1317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Service Fee</a:t>
            </a:r>
            <a:endParaRPr b="1" sz="1200">
              <a:latin typeface="Times New Roman"/>
              <a:ea typeface="Times New Roman"/>
              <a:cs typeface="Times New Roman"/>
              <a:sym typeface="Times New Roman"/>
            </a:endParaRPr>
          </a:p>
        </p:txBody>
      </p:sp>
      <p:sp>
        <p:nvSpPr>
          <p:cNvPr id="578" name="Google Shape;578;p30"/>
          <p:cNvSpPr txBox="1"/>
          <p:nvPr/>
        </p:nvSpPr>
        <p:spPr>
          <a:xfrm>
            <a:off x="458775" y="3310700"/>
            <a:ext cx="1317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p:txBody>
      </p:sp>
      <p:sp>
        <p:nvSpPr>
          <p:cNvPr id="579" name="Google Shape;579;p30"/>
          <p:cNvSpPr txBox="1"/>
          <p:nvPr/>
        </p:nvSpPr>
        <p:spPr>
          <a:xfrm>
            <a:off x="458775" y="2407150"/>
            <a:ext cx="1317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Specialty	</a:t>
            </a:r>
            <a:endParaRPr b="1" sz="1200">
              <a:latin typeface="Times New Roman"/>
              <a:ea typeface="Times New Roman"/>
              <a:cs typeface="Times New Roman"/>
              <a:sym typeface="Times New Roman"/>
            </a:endParaRPr>
          </a:p>
        </p:txBody>
      </p:sp>
      <p:graphicFrame>
        <p:nvGraphicFramePr>
          <p:cNvPr id="580" name="Google Shape;580;p30"/>
          <p:cNvGraphicFramePr/>
          <p:nvPr/>
        </p:nvGraphicFramePr>
        <p:xfrm>
          <a:off x="1527638" y="2411475"/>
          <a:ext cx="3000000" cy="3000000"/>
        </p:xfrm>
        <a:graphic>
          <a:graphicData uri="http://schemas.openxmlformats.org/drawingml/2006/table">
            <a:tbl>
              <a:tblPr>
                <a:noFill/>
                <a:tableStyleId>{37DFA433-B868-4F8A-BC5A-4873AE61DCBC}</a:tableStyleId>
              </a:tblPr>
              <a:tblGrid>
                <a:gridCol w="1411800"/>
                <a:gridCol w="1411800"/>
                <a:gridCol w="1411800"/>
                <a:gridCol w="1411800"/>
                <a:gridCol w="1411800"/>
              </a:tblGrid>
              <a:tr h="3810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Fast delivery</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Alcohol available</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Consistency </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Easy Payment</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Food &amp; more</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15%</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$1.95</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7-15%</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3.05%+0.30</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 merchant fee</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Best for large orders given the service fee</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Typically delivered on a bike to cut cost of delivery</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Better </a:t>
                      </a:r>
                      <a:r>
                        <a:rPr lang="en" sz="1200">
                          <a:latin typeface="Times New Roman"/>
                          <a:ea typeface="Times New Roman"/>
                          <a:cs typeface="Times New Roman"/>
                          <a:sym typeface="Times New Roman"/>
                        </a:rPr>
                        <a:t>salary</a:t>
                      </a:r>
                      <a:r>
                        <a:rPr lang="en" sz="1200">
                          <a:latin typeface="Times New Roman"/>
                          <a:ea typeface="Times New Roman"/>
                          <a:cs typeface="Times New Roman"/>
                          <a:sym typeface="Times New Roman"/>
                        </a:rPr>
                        <a:t> for delivery workers</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Most widely utilized delivery service</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Highest purchase total with options to purchase non-meal items</a:t>
                      </a:r>
                      <a:endParaRPr sz="1200">
                        <a:latin typeface="Times New Roman"/>
                        <a:ea typeface="Times New Roman"/>
                        <a:cs typeface="Times New Roman"/>
                        <a:sym typeface="Times New Roma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81" name="Google Shape;581;p30"/>
          <p:cNvSpPr txBox="1"/>
          <p:nvPr/>
        </p:nvSpPr>
        <p:spPr>
          <a:xfrm>
            <a:off x="488850" y="4665275"/>
            <a:ext cx="3283800" cy="1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Source: </a:t>
            </a:r>
            <a:r>
              <a:rPr lang="en" sz="1000" u="sng">
                <a:solidFill>
                  <a:schemeClr val="hlink"/>
                </a:solidFill>
                <a:latin typeface="Times New Roman"/>
                <a:ea typeface="Times New Roman"/>
                <a:cs typeface="Times New Roman"/>
                <a:sym typeface="Times New Roman"/>
                <a:hlinkClick r:id="rId8"/>
              </a:rPr>
              <a:t>TechCrunch</a:t>
            </a:r>
            <a:r>
              <a:rPr lang="en" sz="1000">
                <a:latin typeface="Times New Roman"/>
                <a:ea typeface="Times New Roman"/>
                <a:cs typeface="Times New Roman"/>
                <a:sym typeface="Times New Roman"/>
              </a:rPr>
              <a:t>; </a:t>
            </a:r>
            <a:r>
              <a:rPr lang="en" sz="1000" u="sng">
                <a:solidFill>
                  <a:schemeClr val="hlink"/>
                </a:solidFill>
                <a:latin typeface="Times New Roman"/>
                <a:ea typeface="Times New Roman"/>
                <a:cs typeface="Times New Roman"/>
                <a:sym typeface="Times New Roman"/>
                <a:hlinkClick r:id="rId9"/>
              </a:rPr>
              <a:t>WLWT5</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1"/>
          <p:cNvSpPr txBox="1"/>
          <p:nvPr/>
        </p:nvSpPr>
        <p:spPr>
          <a:xfrm>
            <a:off x="5782700" y="1549900"/>
            <a:ext cx="2667600" cy="28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t>154% </a:t>
            </a:r>
            <a:endParaRPr b="1" sz="4000"/>
          </a:p>
          <a:p>
            <a:pPr indent="0" lvl="0" marL="0" rtl="0" algn="ctr">
              <a:spcBef>
                <a:spcPts val="0"/>
              </a:spcBef>
              <a:spcAft>
                <a:spcPts val="0"/>
              </a:spcAft>
              <a:buNone/>
            </a:pPr>
            <a:r>
              <a:rPr lang="en"/>
              <a:t>i</a:t>
            </a:r>
            <a:r>
              <a:rPr lang="en"/>
              <a:t>ncrease in food delivery services during COVID-19</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sz="4000"/>
              <a:t>900% </a:t>
            </a:r>
            <a:endParaRPr b="1" sz="4000"/>
          </a:p>
          <a:p>
            <a:pPr indent="0" lvl="0" marL="0" rtl="0" algn="ctr">
              <a:spcBef>
                <a:spcPts val="0"/>
              </a:spcBef>
              <a:spcAft>
                <a:spcPts val="0"/>
              </a:spcAft>
              <a:buNone/>
            </a:pPr>
            <a:r>
              <a:rPr lang="en"/>
              <a:t>growth c</a:t>
            </a:r>
            <a:r>
              <a:rPr lang="en"/>
              <a:t>ompared to COVID-19 delivery sales </a:t>
            </a:r>
            <a:endParaRPr/>
          </a:p>
        </p:txBody>
      </p:sp>
      <p:pic>
        <p:nvPicPr>
          <p:cNvPr id="587" name="Google Shape;587;p31"/>
          <p:cNvPicPr preferRelativeResize="0"/>
          <p:nvPr/>
        </p:nvPicPr>
        <p:blipFill rotWithShape="1">
          <a:blip r:embed="rId3">
            <a:alphaModFix/>
          </a:blip>
          <a:srcRect b="2097" l="5709" r="2056" t="3864"/>
          <a:stretch/>
        </p:blipFill>
        <p:spPr>
          <a:xfrm>
            <a:off x="467700" y="1075512"/>
            <a:ext cx="4128649" cy="1683762"/>
          </a:xfrm>
          <a:prstGeom prst="rect">
            <a:avLst/>
          </a:prstGeom>
          <a:noFill/>
          <a:ln>
            <a:noFill/>
          </a:ln>
        </p:spPr>
      </p:pic>
      <p:cxnSp>
        <p:nvCxnSpPr>
          <p:cNvPr id="588" name="Google Shape;588;p31"/>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31"/>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590" name="Google Shape;590;p31"/>
          <p:cNvSpPr txBox="1"/>
          <p:nvPr/>
        </p:nvSpPr>
        <p:spPr>
          <a:xfrm>
            <a:off x="446325" y="3719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Increase delivery penetration as the growth driver of restaurants</a:t>
            </a:r>
            <a:endParaRPr sz="1800">
              <a:latin typeface="Times New Roman"/>
              <a:ea typeface="Times New Roman"/>
              <a:cs typeface="Times New Roman"/>
              <a:sym typeface="Times New Roman"/>
            </a:endParaRPr>
          </a:p>
        </p:txBody>
      </p:sp>
      <p:sp>
        <p:nvSpPr>
          <p:cNvPr id="591" name="Google Shape;591;p31"/>
          <p:cNvSpPr txBox="1"/>
          <p:nvPr/>
        </p:nvSpPr>
        <p:spPr>
          <a:xfrm>
            <a:off x="446325" y="1594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Delivery &amp; Pickup Demand Explained</a:t>
            </a:r>
            <a:endParaRPr b="1" sz="1200">
              <a:latin typeface="Times New Roman"/>
              <a:ea typeface="Times New Roman"/>
              <a:cs typeface="Times New Roman"/>
              <a:sym typeface="Times New Roman"/>
            </a:endParaRPr>
          </a:p>
        </p:txBody>
      </p:sp>
      <p:pic>
        <p:nvPicPr>
          <p:cNvPr id="592" name="Google Shape;592;p31"/>
          <p:cNvPicPr preferRelativeResize="0"/>
          <p:nvPr/>
        </p:nvPicPr>
        <p:blipFill rotWithShape="1">
          <a:blip r:embed="rId4">
            <a:alphaModFix/>
          </a:blip>
          <a:srcRect b="0" l="0" r="0" t="14177"/>
          <a:stretch/>
        </p:blipFill>
        <p:spPr>
          <a:xfrm>
            <a:off x="550100" y="2904800"/>
            <a:ext cx="4001812" cy="1873125"/>
          </a:xfrm>
          <a:prstGeom prst="rect">
            <a:avLst/>
          </a:prstGeom>
          <a:noFill/>
          <a:ln>
            <a:noFill/>
          </a:ln>
        </p:spPr>
      </p:pic>
      <p:sp>
        <p:nvSpPr>
          <p:cNvPr id="593" name="Google Shape;593;p31"/>
          <p:cNvSpPr/>
          <p:nvPr/>
        </p:nvSpPr>
        <p:spPr>
          <a:xfrm rot="5399370">
            <a:off x="3551982" y="2663951"/>
            <a:ext cx="3275100" cy="475500"/>
          </a:xfrm>
          <a:prstGeom prst="triangle">
            <a:avLst>
              <a:gd fmla="val 50000" name="adj"/>
            </a:avLst>
          </a:prstGeom>
          <a:solidFill>
            <a:srgbClr val="9924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txBox="1"/>
          <p:nvPr/>
        </p:nvSpPr>
        <p:spPr>
          <a:xfrm>
            <a:off x="5827150" y="4360900"/>
            <a:ext cx="2828400" cy="1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Source: </a:t>
            </a:r>
            <a:r>
              <a:rPr lang="en" sz="1000" u="sng">
                <a:solidFill>
                  <a:schemeClr val="hlink"/>
                </a:solidFill>
                <a:latin typeface="Times New Roman"/>
                <a:ea typeface="Times New Roman"/>
                <a:cs typeface="Times New Roman"/>
                <a:sym typeface="Times New Roman"/>
                <a:hlinkClick r:id="rId5"/>
              </a:rPr>
              <a:t>Upserve</a:t>
            </a:r>
            <a:r>
              <a:rPr lang="en" sz="1000">
                <a:latin typeface="Times New Roman"/>
                <a:ea typeface="Times New Roman"/>
                <a:cs typeface="Times New Roman"/>
                <a:sym typeface="Times New Roman"/>
              </a:rPr>
              <a:t>; </a:t>
            </a:r>
            <a:r>
              <a:rPr lang="en" sz="1000" u="sng">
                <a:solidFill>
                  <a:schemeClr val="hlink"/>
                </a:solidFill>
                <a:latin typeface="Times New Roman"/>
                <a:ea typeface="Times New Roman"/>
                <a:cs typeface="Times New Roman"/>
                <a:sym typeface="Times New Roman"/>
                <a:hlinkClick r:id="rId6"/>
              </a:rPr>
              <a:t>Avalara</a:t>
            </a:r>
            <a:endParaRPr sz="10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cxnSp>
        <p:nvCxnSpPr>
          <p:cNvPr id="599" name="Google Shape;599;p32"/>
          <p:cNvCxnSpPr/>
          <p:nvPr/>
        </p:nvCxnSpPr>
        <p:spPr>
          <a:xfrm>
            <a:off x="447950" y="853800"/>
            <a:ext cx="8207700" cy="0"/>
          </a:xfrm>
          <a:prstGeom prst="straightConnector1">
            <a:avLst/>
          </a:prstGeom>
          <a:noFill/>
          <a:ln cap="flat" cmpd="sng" w="9525">
            <a:solidFill>
              <a:schemeClr val="dk2"/>
            </a:solidFill>
            <a:prstDash val="solid"/>
            <a:round/>
            <a:headEnd len="med" w="med" type="none"/>
            <a:tailEnd len="med" w="med" type="none"/>
          </a:ln>
        </p:spPr>
      </p:cxnSp>
      <p:sp>
        <p:nvSpPr>
          <p:cNvPr id="600" name="Google Shape;600;p32"/>
          <p:cNvSpPr txBox="1"/>
          <p:nvPr/>
        </p:nvSpPr>
        <p:spPr>
          <a:xfrm>
            <a:off x="447950" y="378300"/>
            <a:ext cx="3162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Survey Results &amp; Interviews</a:t>
            </a:r>
            <a:endParaRPr sz="2000">
              <a:latin typeface="Times New Roman"/>
              <a:ea typeface="Times New Roman"/>
              <a:cs typeface="Times New Roman"/>
              <a:sym typeface="Times New Roman"/>
            </a:endParaRPr>
          </a:p>
        </p:txBody>
      </p:sp>
      <p:sp>
        <p:nvSpPr>
          <p:cNvPr id="601" name="Google Shape;601;p32"/>
          <p:cNvSpPr txBox="1"/>
          <p:nvPr/>
        </p:nvSpPr>
        <p:spPr>
          <a:xfrm>
            <a:off x="6960450" y="3707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pic>
        <p:nvPicPr>
          <p:cNvPr descr="Forms response chart. Question title: Would you be more likely to order delivery if you can see your food being prepared at a restaurant via video live-stream before it is delivered to you?. Number of responses: 64 responses." id="602" name="Google Shape;602;p32"/>
          <p:cNvPicPr preferRelativeResize="0"/>
          <p:nvPr/>
        </p:nvPicPr>
        <p:blipFill>
          <a:blip r:embed="rId3">
            <a:alphaModFix/>
          </a:blip>
          <a:stretch>
            <a:fillRect/>
          </a:stretch>
        </p:blipFill>
        <p:spPr>
          <a:xfrm>
            <a:off x="447950" y="1082400"/>
            <a:ext cx="4024351" cy="2045700"/>
          </a:xfrm>
          <a:prstGeom prst="rect">
            <a:avLst/>
          </a:prstGeom>
          <a:noFill/>
          <a:ln>
            <a:noFill/>
          </a:ln>
        </p:spPr>
      </p:pic>
      <p:pic>
        <p:nvPicPr>
          <p:cNvPr descr="Forms response chart. Question title: What type of private chef would you consider hiring for your events? Select all that apply:. Number of responses: 63 responses." id="603" name="Google Shape;603;p32"/>
          <p:cNvPicPr preferRelativeResize="0"/>
          <p:nvPr/>
        </p:nvPicPr>
        <p:blipFill>
          <a:blip r:embed="rId4">
            <a:alphaModFix/>
          </a:blip>
          <a:stretch>
            <a:fillRect/>
          </a:stretch>
        </p:blipFill>
        <p:spPr>
          <a:xfrm>
            <a:off x="4833200" y="1102732"/>
            <a:ext cx="3732300" cy="1772843"/>
          </a:xfrm>
          <a:prstGeom prst="rect">
            <a:avLst/>
          </a:prstGeom>
          <a:noFill/>
          <a:ln>
            <a:noFill/>
          </a:ln>
        </p:spPr>
      </p:pic>
      <p:pic>
        <p:nvPicPr>
          <p:cNvPr descr="Forms response chart. Question title: How often did you order delivery or pick-up from a restaurant in the past 3 months?. Number of responses: 64 responses." id="604" name="Google Shape;604;p32"/>
          <p:cNvPicPr preferRelativeResize="0"/>
          <p:nvPr/>
        </p:nvPicPr>
        <p:blipFill>
          <a:blip r:embed="rId5">
            <a:alphaModFix/>
          </a:blip>
          <a:stretch>
            <a:fillRect/>
          </a:stretch>
        </p:blipFill>
        <p:spPr>
          <a:xfrm>
            <a:off x="427725" y="3128100"/>
            <a:ext cx="4064794" cy="1710601"/>
          </a:xfrm>
          <a:prstGeom prst="rect">
            <a:avLst/>
          </a:prstGeom>
          <a:noFill/>
          <a:ln>
            <a:noFill/>
          </a:ln>
        </p:spPr>
      </p:pic>
      <p:sp>
        <p:nvSpPr>
          <p:cNvPr id="605" name="Google Shape;605;p32"/>
          <p:cNvSpPr txBox="1"/>
          <p:nvPr/>
        </p:nvSpPr>
        <p:spPr>
          <a:xfrm>
            <a:off x="4833200" y="3172800"/>
            <a:ext cx="3532800" cy="17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i="1" lang="en">
                <a:solidFill>
                  <a:schemeClr val="dk1"/>
                </a:solidFill>
                <a:latin typeface="Times New Roman"/>
                <a:ea typeface="Times New Roman"/>
                <a:cs typeface="Times New Roman"/>
                <a:sym typeface="Times New Roman"/>
              </a:rPr>
              <a:t>“We use DoorDash and get around 200 takeout orders on a good day” </a:t>
            </a:r>
            <a:r>
              <a:rPr lang="en">
                <a:solidFill>
                  <a:schemeClr val="dk1"/>
                </a:solidFill>
                <a:latin typeface="Times New Roman"/>
                <a:ea typeface="Times New Roman"/>
                <a:cs typeface="Times New Roman"/>
                <a:sym typeface="Times New Roman"/>
              </a:rPr>
              <a:t>- </a:t>
            </a:r>
            <a:r>
              <a:rPr lang="en">
                <a:latin typeface="Times New Roman"/>
                <a:ea typeface="Times New Roman"/>
                <a:cs typeface="Times New Roman"/>
                <a:sym typeface="Times New Roman"/>
              </a:rPr>
              <a:t>Sakura Japanese Restaurant (Hibachi Restaurant in Bensalem, PA)</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606" name="Google Shape;606;p32"/>
          <p:cNvSpPr txBox="1"/>
          <p:nvPr/>
        </p:nvSpPr>
        <p:spPr>
          <a:xfrm>
            <a:off x="446325" y="1594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COVID-19 Consumer Sentiments Analysis</a:t>
            </a:r>
            <a:endParaRPr b="1" sz="12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cxnSp>
        <p:nvCxnSpPr>
          <p:cNvPr id="611" name="Google Shape;611;p33"/>
          <p:cNvCxnSpPr/>
          <p:nvPr/>
        </p:nvCxnSpPr>
        <p:spPr>
          <a:xfrm>
            <a:off x="447950" y="3011100"/>
            <a:ext cx="3390000" cy="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33"/>
          <p:cNvCxnSpPr/>
          <p:nvPr/>
        </p:nvCxnSpPr>
        <p:spPr>
          <a:xfrm rot="10800000">
            <a:off x="2045650" y="1512675"/>
            <a:ext cx="0" cy="30606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3"/>
          <p:cNvSpPr txBox="1"/>
          <p:nvPr/>
        </p:nvSpPr>
        <p:spPr>
          <a:xfrm>
            <a:off x="1782688" y="1191275"/>
            <a:ext cx="525900" cy="2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Price</a:t>
            </a:r>
            <a:endParaRPr b="1" sz="1200">
              <a:latin typeface="Times New Roman"/>
              <a:ea typeface="Times New Roman"/>
              <a:cs typeface="Times New Roman"/>
              <a:sym typeface="Times New Roman"/>
            </a:endParaRPr>
          </a:p>
        </p:txBody>
      </p:sp>
      <p:sp>
        <p:nvSpPr>
          <p:cNvPr id="614" name="Google Shape;614;p33"/>
          <p:cNvSpPr txBox="1"/>
          <p:nvPr/>
        </p:nvSpPr>
        <p:spPr>
          <a:xfrm>
            <a:off x="3111650" y="3074875"/>
            <a:ext cx="726300" cy="2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Quality</a:t>
            </a:r>
            <a:endParaRPr b="1" sz="1200">
              <a:latin typeface="Times New Roman"/>
              <a:ea typeface="Times New Roman"/>
              <a:cs typeface="Times New Roman"/>
              <a:sym typeface="Times New Roman"/>
            </a:endParaRPr>
          </a:p>
        </p:txBody>
      </p:sp>
      <p:sp>
        <p:nvSpPr>
          <p:cNvPr id="615" name="Google Shape;615;p33"/>
          <p:cNvSpPr/>
          <p:nvPr/>
        </p:nvSpPr>
        <p:spPr>
          <a:xfrm>
            <a:off x="1434650" y="3510575"/>
            <a:ext cx="138300" cy="138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33"/>
          <p:cNvPicPr preferRelativeResize="0"/>
          <p:nvPr/>
        </p:nvPicPr>
        <p:blipFill>
          <a:blip r:embed="rId3">
            <a:alphaModFix/>
          </a:blip>
          <a:stretch>
            <a:fillRect/>
          </a:stretch>
        </p:blipFill>
        <p:spPr>
          <a:xfrm>
            <a:off x="763166" y="3693200"/>
            <a:ext cx="961935" cy="265800"/>
          </a:xfrm>
          <a:prstGeom prst="rect">
            <a:avLst/>
          </a:prstGeom>
          <a:noFill/>
          <a:ln>
            <a:noFill/>
          </a:ln>
        </p:spPr>
      </p:pic>
      <p:pic>
        <p:nvPicPr>
          <p:cNvPr id="617" name="Google Shape;617;p33"/>
          <p:cNvPicPr preferRelativeResize="0"/>
          <p:nvPr/>
        </p:nvPicPr>
        <p:blipFill>
          <a:blip r:embed="rId4">
            <a:alphaModFix/>
          </a:blip>
          <a:stretch>
            <a:fillRect/>
          </a:stretch>
        </p:blipFill>
        <p:spPr>
          <a:xfrm>
            <a:off x="843800" y="3257563"/>
            <a:ext cx="1184500" cy="188775"/>
          </a:xfrm>
          <a:prstGeom prst="rect">
            <a:avLst/>
          </a:prstGeom>
          <a:noFill/>
          <a:ln>
            <a:noFill/>
          </a:ln>
        </p:spPr>
      </p:pic>
      <p:sp>
        <p:nvSpPr>
          <p:cNvPr id="618" name="Google Shape;618;p33"/>
          <p:cNvSpPr/>
          <p:nvPr/>
        </p:nvSpPr>
        <p:spPr>
          <a:xfrm>
            <a:off x="1737650" y="3075338"/>
            <a:ext cx="138300" cy="138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9" name="Google Shape;619;p33"/>
          <p:cNvPicPr preferRelativeResize="0"/>
          <p:nvPr/>
        </p:nvPicPr>
        <p:blipFill rotWithShape="1">
          <a:blip r:embed="rId5">
            <a:alphaModFix/>
          </a:blip>
          <a:srcRect b="0" l="7825" r="0" t="0"/>
          <a:stretch/>
        </p:blipFill>
        <p:spPr>
          <a:xfrm>
            <a:off x="2532541" y="1827750"/>
            <a:ext cx="883909" cy="265800"/>
          </a:xfrm>
          <a:prstGeom prst="rect">
            <a:avLst/>
          </a:prstGeom>
          <a:noFill/>
          <a:ln>
            <a:noFill/>
          </a:ln>
        </p:spPr>
      </p:pic>
      <p:sp>
        <p:nvSpPr>
          <p:cNvPr id="620" name="Google Shape;620;p33"/>
          <p:cNvSpPr/>
          <p:nvPr/>
        </p:nvSpPr>
        <p:spPr>
          <a:xfrm>
            <a:off x="2575850" y="1681775"/>
            <a:ext cx="138300" cy="138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33"/>
          <p:cNvPicPr preferRelativeResize="0"/>
          <p:nvPr/>
        </p:nvPicPr>
        <p:blipFill>
          <a:blip r:embed="rId6">
            <a:alphaModFix/>
          </a:blip>
          <a:stretch>
            <a:fillRect/>
          </a:stretch>
        </p:blipFill>
        <p:spPr>
          <a:xfrm>
            <a:off x="2246260" y="2686125"/>
            <a:ext cx="1010040" cy="265800"/>
          </a:xfrm>
          <a:prstGeom prst="rect">
            <a:avLst/>
          </a:prstGeom>
          <a:noFill/>
          <a:ln>
            <a:noFill/>
          </a:ln>
        </p:spPr>
      </p:pic>
      <p:sp>
        <p:nvSpPr>
          <p:cNvPr id="622" name="Google Shape;622;p33"/>
          <p:cNvSpPr/>
          <p:nvPr/>
        </p:nvSpPr>
        <p:spPr>
          <a:xfrm>
            <a:off x="2271050" y="2465738"/>
            <a:ext cx="138300" cy="138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33"/>
          <p:cNvPicPr preferRelativeResize="0"/>
          <p:nvPr/>
        </p:nvPicPr>
        <p:blipFill>
          <a:blip r:embed="rId7">
            <a:alphaModFix/>
          </a:blip>
          <a:stretch>
            <a:fillRect/>
          </a:stretch>
        </p:blipFill>
        <p:spPr>
          <a:xfrm>
            <a:off x="1587042" y="2224413"/>
            <a:ext cx="738333" cy="265800"/>
          </a:xfrm>
          <a:prstGeom prst="rect">
            <a:avLst/>
          </a:prstGeom>
          <a:noFill/>
          <a:ln>
            <a:noFill/>
          </a:ln>
        </p:spPr>
      </p:pic>
      <p:sp>
        <p:nvSpPr>
          <p:cNvPr id="624" name="Google Shape;624;p33"/>
          <p:cNvSpPr/>
          <p:nvPr/>
        </p:nvSpPr>
        <p:spPr>
          <a:xfrm>
            <a:off x="2118650" y="1986575"/>
            <a:ext cx="138300" cy="138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3566450" y="1986575"/>
            <a:ext cx="138300" cy="1383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33"/>
          <p:cNvPicPr preferRelativeResize="0"/>
          <p:nvPr/>
        </p:nvPicPr>
        <p:blipFill rotWithShape="1">
          <a:blip r:embed="rId8">
            <a:alphaModFix/>
          </a:blip>
          <a:srcRect b="0" l="0" r="0" t="15533"/>
          <a:stretch/>
        </p:blipFill>
        <p:spPr>
          <a:xfrm>
            <a:off x="3533375" y="1496600"/>
            <a:ext cx="738325" cy="343000"/>
          </a:xfrm>
          <a:prstGeom prst="rect">
            <a:avLst/>
          </a:prstGeom>
          <a:noFill/>
          <a:ln>
            <a:noFill/>
          </a:ln>
        </p:spPr>
      </p:pic>
      <p:sp>
        <p:nvSpPr>
          <p:cNvPr id="627" name="Google Shape;627;p33"/>
          <p:cNvSpPr/>
          <p:nvPr/>
        </p:nvSpPr>
        <p:spPr>
          <a:xfrm>
            <a:off x="3495138" y="1430350"/>
            <a:ext cx="814800" cy="475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txBox="1"/>
          <p:nvPr/>
        </p:nvSpPr>
        <p:spPr>
          <a:xfrm>
            <a:off x="488850" y="4665275"/>
            <a:ext cx="3283800" cy="1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Source: </a:t>
            </a:r>
            <a:r>
              <a:rPr lang="en" sz="1000" u="sng">
                <a:solidFill>
                  <a:schemeClr val="hlink"/>
                </a:solidFill>
                <a:latin typeface="Times New Roman"/>
                <a:ea typeface="Times New Roman"/>
                <a:cs typeface="Times New Roman"/>
                <a:sym typeface="Times New Roman"/>
                <a:hlinkClick r:id="rId9"/>
              </a:rPr>
              <a:t>Eater; </a:t>
            </a:r>
            <a:r>
              <a:rPr lang="en" sz="1000" u="sng">
                <a:solidFill>
                  <a:schemeClr val="hlink"/>
                </a:solidFill>
                <a:latin typeface="Times New Roman"/>
                <a:ea typeface="Times New Roman"/>
                <a:cs typeface="Times New Roman"/>
                <a:sym typeface="Times New Roman"/>
                <a:hlinkClick r:id="rId10"/>
              </a:rPr>
              <a:t>COVID-19 on Private Chefs Industry</a:t>
            </a:r>
            <a:endParaRPr sz="1000">
              <a:latin typeface="Times New Roman"/>
              <a:ea typeface="Times New Roman"/>
              <a:cs typeface="Times New Roman"/>
              <a:sym typeface="Times New Roman"/>
            </a:endParaRPr>
          </a:p>
        </p:txBody>
      </p:sp>
      <p:sp>
        <p:nvSpPr>
          <p:cNvPr id="629" name="Google Shape;629;p33"/>
          <p:cNvSpPr/>
          <p:nvPr/>
        </p:nvSpPr>
        <p:spPr>
          <a:xfrm>
            <a:off x="4824700" y="1071525"/>
            <a:ext cx="3831000" cy="265800"/>
          </a:xfrm>
          <a:prstGeom prst="rect">
            <a:avLst/>
          </a:prstGeom>
          <a:solidFill>
            <a:srgbClr val="FFCBA5">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Product Portfolio</a:t>
            </a:r>
            <a:endParaRPr b="1">
              <a:latin typeface="Times New Roman"/>
              <a:ea typeface="Times New Roman"/>
              <a:cs typeface="Times New Roman"/>
              <a:sym typeface="Times New Roman"/>
            </a:endParaRPr>
          </a:p>
        </p:txBody>
      </p:sp>
      <p:sp>
        <p:nvSpPr>
          <p:cNvPr id="630" name="Google Shape;630;p33"/>
          <p:cNvSpPr/>
          <p:nvPr/>
        </p:nvSpPr>
        <p:spPr>
          <a:xfrm>
            <a:off x="4824700" y="2802000"/>
            <a:ext cx="3831000" cy="265800"/>
          </a:xfrm>
          <a:prstGeom prst="rect">
            <a:avLst/>
          </a:prstGeom>
          <a:solidFill>
            <a:srgbClr val="FFCBA5">
              <a:alpha val="49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Monetization</a:t>
            </a:r>
            <a:r>
              <a:rPr b="1" lang="en">
                <a:latin typeface="Times New Roman"/>
                <a:ea typeface="Times New Roman"/>
                <a:cs typeface="Times New Roman"/>
                <a:sym typeface="Times New Roman"/>
              </a:rPr>
              <a:t> Strategy</a:t>
            </a:r>
            <a:endParaRPr b="1">
              <a:latin typeface="Times New Roman"/>
              <a:ea typeface="Times New Roman"/>
              <a:cs typeface="Times New Roman"/>
              <a:sym typeface="Times New Roman"/>
            </a:endParaRPr>
          </a:p>
        </p:txBody>
      </p:sp>
      <p:sp>
        <p:nvSpPr>
          <p:cNvPr id="631" name="Google Shape;631;p33"/>
          <p:cNvSpPr txBox="1"/>
          <p:nvPr/>
        </p:nvSpPr>
        <p:spPr>
          <a:xfrm>
            <a:off x="4824600" y="1337325"/>
            <a:ext cx="3831000" cy="142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Cozymeal: </a:t>
            </a:r>
            <a:r>
              <a:rPr lang="en" sz="1200">
                <a:latin typeface="Times New Roman"/>
                <a:ea typeface="Times New Roman"/>
                <a:cs typeface="Times New Roman"/>
                <a:sym typeface="Times New Roman"/>
              </a:rPr>
              <a:t>cooking classes, mixology classes, team building activities, and private chef experiences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MyTable: </a:t>
            </a:r>
            <a:r>
              <a:rPr lang="en" sz="1200">
                <a:latin typeface="Times New Roman"/>
                <a:ea typeface="Times New Roman"/>
                <a:cs typeface="Times New Roman"/>
                <a:sym typeface="Times New Roman"/>
              </a:rPr>
              <a:t>meal prep, cooking classes, dinner experience, catered event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solidFill>
                  <a:schemeClr val="dk1"/>
                </a:solidFill>
                <a:latin typeface="Times New Roman"/>
                <a:ea typeface="Times New Roman"/>
                <a:cs typeface="Times New Roman"/>
                <a:sym typeface="Times New Roman"/>
              </a:rPr>
              <a:t>Table at Home: </a:t>
            </a:r>
            <a:r>
              <a:rPr lang="en" sz="1200">
                <a:solidFill>
                  <a:schemeClr val="dk1"/>
                </a:solidFill>
                <a:latin typeface="Times New Roman"/>
                <a:ea typeface="Times New Roman"/>
                <a:cs typeface="Times New Roman"/>
                <a:sym typeface="Times New Roman"/>
              </a:rPr>
              <a:t>dinner parties, private lessons, and small catering events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Take A Chef: </a:t>
            </a:r>
            <a:r>
              <a:rPr lang="en" sz="1200">
                <a:solidFill>
                  <a:schemeClr val="dk1"/>
                </a:solidFill>
                <a:latin typeface="Times New Roman"/>
                <a:ea typeface="Times New Roman"/>
                <a:cs typeface="Times New Roman"/>
                <a:sym typeface="Times New Roman"/>
              </a:rPr>
              <a:t>private chef</a:t>
            </a:r>
            <a:endParaRPr sz="1200">
              <a:solidFill>
                <a:schemeClr val="dk1"/>
              </a:solidFill>
              <a:latin typeface="Times New Roman"/>
              <a:ea typeface="Times New Roman"/>
              <a:cs typeface="Times New Roman"/>
              <a:sym typeface="Times New Roman"/>
            </a:endParaRPr>
          </a:p>
        </p:txBody>
      </p:sp>
      <p:sp>
        <p:nvSpPr>
          <p:cNvPr id="632" name="Google Shape;632;p33"/>
          <p:cNvSpPr txBox="1"/>
          <p:nvPr/>
        </p:nvSpPr>
        <p:spPr>
          <a:xfrm>
            <a:off x="4824700" y="3075350"/>
            <a:ext cx="3831000" cy="1821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Cozymeal: </a:t>
            </a:r>
            <a:r>
              <a:rPr lang="en" sz="1200">
                <a:latin typeface="Times New Roman"/>
                <a:ea typeface="Times New Roman"/>
                <a:cs typeface="Times New Roman"/>
                <a:sym typeface="Times New Roman"/>
              </a:rPr>
              <a:t>diversified product portfolio and serves as marketplace connecting chefs and customers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Table at Home: </a:t>
            </a:r>
            <a:r>
              <a:rPr lang="en" sz="1200">
                <a:latin typeface="Times New Roman"/>
                <a:ea typeface="Times New Roman"/>
                <a:cs typeface="Times New Roman"/>
                <a:sym typeface="Times New Roman"/>
              </a:rPr>
              <a:t>less quality focused but rather targets small social gathering</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MyTable:</a:t>
            </a:r>
            <a:r>
              <a:rPr lang="en" sz="1200">
                <a:latin typeface="Times New Roman"/>
                <a:ea typeface="Times New Roman"/>
                <a:cs typeface="Times New Roman"/>
                <a:sym typeface="Times New Roman"/>
              </a:rPr>
              <a:t> mobile app available with live chat options to alleviate stress from purchases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Take A Chef:</a:t>
            </a:r>
            <a:r>
              <a:rPr lang="en" sz="1200">
                <a:latin typeface="Times New Roman"/>
                <a:ea typeface="Times New Roman"/>
                <a:cs typeface="Times New Roman"/>
                <a:sym typeface="Times New Roman"/>
              </a:rPr>
              <a:t> corporate partnerships with major tourism and hospitality players such as Airbnb and American Express</a:t>
            </a:r>
            <a:endParaRPr sz="1200">
              <a:latin typeface="Times New Roman"/>
              <a:ea typeface="Times New Roman"/>
              <a:cs typeface="Times New Roman"/>
              <a:sym typeface="Times New Roman"/>
            </a:endParaRPr>
          </a:p>
        </p:txBody>
      </p:sp>
      <p:cxnSp>
        <p:nvCxnSpPr>
          <p:cNvPr id="633" name="Google Shape;633;p33"/>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634" name="Google Shape;634;p33"/>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635" name="Google Shape;635;p33"/>
          <p:cNvSpPr txBox="1"/>
          <p:nvPr/>
        </p:nvSpPr>
        <p:spPr>
          <a:xfrm>
            <a:off x="446325" y="2957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Teppanyaki private chefs is an underserved market</a:t>
            </a:r>
            <a:endParaRPr sz="2000">
              <a:latin typeface="Times New Roman"/>
              <a:ea typeface="Times New Roman"/>
              <a:cs typeface="Times New Roman"/>
              <a:sym typeface="Times New Roman"/>
            </a:endParaRPr>
          </a:p>
        </p:txBody>
      </p:sp>
      <p:sp>
        <p:nvSpPr>
          <p:cNvPr id="636" name="Google Shape;636;p33"/>
          <p:cNvSpPr txBox="1"/>
          <p:nvPr/>
        </p:nvSpPr>
        <p:spPr>
          <a:xfrm>
            <a:off x="446325" y="1594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Private Chefs Market Analyzed</a:t>
            </a:r>
            <a:endParaRPr b="1" sz="1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cxnSp>
        <p:nvCxnSpPr>
          <p:cNvPr id="641" name="Google Shape;641;p34"/>
          <p:cNvCxnSpPr/>
          <p:nvPr/>
        </p:nvCxnSpPr>
        <p:spPr>
          <a:xfrm>
            <a:off x="6003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34"/>
          <p:cNvSpPr txBox="1"/>
          <p:nvPr/>
        </p:nvSpPr>
        <p:spPr>
          <a:xfrm>
            <a:off x="71128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643" name="Google Shape;643;p34"/>
          <p:cNvSpPr txBox="1"/>
          <p:nvPr/>
        </p:nvSpPr>
        <p:spPr>
          <a:xfrm>
            <a:off x="598725" y="4481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Go-To-Market strategy for omakase service</a:t>
            </a:r>
            <a:endParaRPr sz="2000">
              <a:latin typeface="Times New Roman"/>
              <a:ea typeface="Times New Roman"/>
              <a:cs typeface="Times New Roman"/>
              <a:sym typeface="Times New Roman"/>
            </a:endParaRPr>
          </a:p>
        </p:txBody>
      </p:sp>
      <p:sp>
        <p:nvSpPr>
          <p:cNvPr id="644" name="Google Shape;644;p34"/>
          <p:cNvSpPr txBox="1"/>
          <p:nvPr/>
        </p:nvSpPr>
        <p:spPr>
          <a:xfrm>
            <a:off x="598725" y="3118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Private Chefs Marketing Plan</a:t>
            </a:r>
            <a:endParaRPr b="1" sz="1200">
              <a:latin typeface="Times New Roman"/>
              <a:ea typeface="Times New Roman"/>
              <a:cs typeface="Times New Roman"/>
              <a:sym typeface="Times New Roman"/>
            </a:endParaRPr>
          </a:p>
        </p:txBody>
      </p:sp>
      <p:sp>
        <p:nvSpPr>
          <p:cNvPr id="645" name="Google Shape;645;p34"/>
          <p:cNvSpPr txBox="1"/>
          <p:nvPr/>
        </p:nvSpPr>
        <p:spPr>
          <a:xfrm>
            <a:off x="468000" y="2149400"/>
            <a:ext cx="47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242C"/>
                </a:solidFill>
              </a:rPr>
              <a:t>1</a:t>
            </a:r>
            <a:endParaRPr b="1" sz="3000">
              <a:solidFill>
                <a:srgbClr val="99242C"/>
              </a:solidFill>
            </a:endParaRPr>
          </a:p>
        </p:txBody>
      </p:sp>
      <p:sp>
        <p:nvSpPr>
          <p:cNvPr id="646" name="Google Shape;646;p34"/>
          <p:cNvSpPr txBox="1"/>
          <p:nvPr/>
        </p:nvSpPr>
        <p:spPr>
          <a:xfrm>
            <a:off x="947700" y="1979850"/>
            <a:ext cx="2256300" cy="10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300">
                <a:latin typeface="Times New Roman"/>
                <a:ea typeface="Times New Roman"/>
                <a:cs typeface="Times New Roman"/>
                <a:sym typeface="Times New Roman"/>
              </a:rPr>
              <a:t>Provide professional training </a:t>
            </a:r>
            <a:r>
              <a:rPr lang="en" sz="1300">
                <a:latin typeface="Times New Roman"/>
                <a:ea typeface="Times New Roman"/>
                <a:cs typeface="Times New Roman"/>
                <a:sym typeface="Times New Roman"/>
              </a:rPr>
              <a:t>for chefs on Japanese etiquette, culture, history, and home cuisines.</a:t>
            </a:r>
            <a:endParaRPr sz="1300">
              <a:solidFill>
                <a:srgbClr val="000000"/>
              </a:solidFill>
              <a:latin typeface="Times New Roman"/>
              <a:ea typeface="Times New Roman"/>
              <a:cs typeface="Times New Roman"/>
              <a:sym typeface="Times New Roman"/>
            </a:endParaRPr>
          </a:p>
        </p:txBody>
      </p:sp>
      <p:sp>
        <p:nvSpPr>
          <p:cNvPr id="647" name="Google Shape;647;p34"/>
          <p:cNvSpPr txBox="1"/>
          <p:nvPr/>
        </p:nvSpPr>
        <p:spPr>
          <a:xfrm>
            <a:off x="3204000" y="2149400"/>
            <a:ext cx="47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242C"/>
                </a:solidFill>
              </a:rPr>
              <a:t>2</a:t>
            </a:r>
            <a:endParaRPr b="1" sz="3000">
              <a:solidFill>
                <a:srgbClr val="99242C"/>
              </a:solidFill>
            </a:endParaRPr>
          </a:p>
        </p:txBody>
      </p:sp>
      <p:sp>
        <p:nvSpPr>
          <p:cNvPr id="648" name="Google Shape;648;p34"/>
          <p:cNvSpPr txBox="1"/>
          <p:nvPr/>
        </p:nvSpPr>
        <p:spPr>
          <a:xfrm>
            <a:off x="3683700" y="1979850"/>
            <a:ext cx="2256300" cy="1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300">
                <a:latin typeface="Times New Roman"/>
                <a:ea typeface="Times New Roman"/>
                <a:cs typeface="Times New Roman"/>
                <a:sym typeface="Times New Roman"/>
              </a:rPr>
              <a:t>Obtain certifications </a:t>
            </a:r>
            <a:r>
              <a:rPr lang="en" sz="1300">
                <a:latin typeface="Times New Roman"/>
                <a:ea typeface="Times New Roman"/>
                <a:cs typeface="Times New Roman"/>
                <a:sym typeface="Times New Roman"/>
              </a:rPr>
              <a:t>including Pennsylvania Food Safety Training,</a:t>
            </a:r>
            <a:r>
              <a:rPr b="1" lang="en" sz="1300">
                <a:latin typeface="Times New Roman"/>
                <a:ea typeface="Times New Roman"/>
                <a:cs typeface="Times New Roman"/>
                <a:sym typeface="Times New Roman"/>
              </a:rPr>
              <a:t> </a:t>
            </a:r>
            <a:r>
              <a:rPr lang="en" sz="1300">
                <a:latin typeface="Times New Roman"/>
                <a:ea typeface="Times New Roman"/>
                <a:cs typeface="Times New Roman"/>
                <a:sym typeface="Times New Roman"/>
              </a:rPr>
              <a:t>Pennsylvania Food Handler, and Personal Certified Chef.</a:t>
            </a:r>
            <a:endParaRPr sz="1300">
              <a:solidFill>
                <a:srgbClr val="000000"/>
              </a:solidFill>
              <a:latin typeface="Times New Roman"/>
              <a:ea typeface="Times New Roman"/>
              <a:cs typeface="Times New Roman"/>
              <a:sym typeface="Times New Roman"/>
            </a:endParaRPr>
          </a:p>
        </p:txBody>
      </p:sp>
      <p:sp>
        <p:nvSpPr>
          <p:cNvPr id="649" name="Google Shape;649;p34"/>
          <p:cNvSpPr txBox="1"/>
          <p:nvPr/>
        </p:nvSpPr>
        <p:spPr>
          <a:xfrm>
            <a:off x="5940000" y="2149400"/>
            <a:ext cx="47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242C"/>
                </a:solidFill>
              </a:rPr>
              <a:t>3</a:t>
            </a:r>
            <a:endParaRPr b="1" sz="3000">
              <a:solidFill>
                <a:srgbClr val="99242C"/>
              </a:solidFill>
            </a:endParaRPr>
          </a:p>
        </p:txBody>
      </p:sp>
      <p:sp>
        <p:nvSpPr>
          <p:cNvPr id="650" name="Google Shape;650;p34"/>
          <p:cNvSpPr txBox="1"/>
          <p:nvPr/>
        </p:nvSpPr>
        <p:spPr>
          <a:xfrm>
            <a:off x="6419700" y="1979853"/>
            <a:ext cx="2256300" cy="13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300">
                <a:latin typeface="Times New Roman"/>
                <a:ea typeface="Times New Roman"/>
                <a:cs typeface="Times New Roman"/>
                <a:sym typeface="Times New Roman"/>
              </a:rPr>
              <a:t>Leverage small business ad grants to a</a:t>
            </a:r>
            <a:r>
              <a:rPr b="1" lang="en" sz="1300">
                <a:solidFill>
                  <a:srgbClr val="000000"/>
                </a:solidFill>
                <a:latin typeface="Times New Roman"/>
                <a:ea typeface="Times New Roman"/>
                <a:cs typeface="Times New Roman"/>
                <a:sym typeface="Times New Roman"/>
              </a:rPr>
              <a:t>dvertise</a:t>
            </a:r>
            <a:r>
              <a:rPr lang="en" sz="1300">
                <a:solidFill>
                  <a:srgbClr val="000000"/>
                </a:solidFill>
                <a:latin typeface="Times New Roman"/>
                <a:ea typeface="Times New Roman"/>
                <a:cs typeface="Times New Roman"/>
                <a:sym typeface="Times New Roman"/>
              </a:rPr>
              <a:t> </a:t>
            </a:r>
            <a:r>
              <a:rPr lang="en" sz="1300">
                <a:latin typeface="Times New Roman"/>
                <a:ea typeface="Times New Roman"/>
                <a:cs typeface="Times New Roman"/>
                <a:sym typeface="Times New Roman"/>
              </a:rPr>
              <a:t>Omakase</a:t>
            </a:r>
            <a:r>
              <a:rPr lang="en" sz="1300">
                <a:solidFill>
                  <a:srgbClr val="000000"/>
                </a:solidFill>
                <a:latin typeface="Times New Roman"/>
                <a:ea typeface="Times New Roman"/>
                <a:cs typeface="Times New Roman"/>
                <a:sym typeface="Times New Roman"/>
              </a:rPr>
              <a:t> on Facebook</a:t>
            </a:r>
            <a:r>
              <a:rPr lang="en" sz="1300">
                <a:latin typeface="Times New Roman"/>
                <a:ea typeface="Times New Roman"/>
                <a:cs typeface="Times New Roman"/>
                <a:sym typeface="Times New Roman"/>
              </a:rPr>
              <a:t>, Instagram, and Google Search, as well as private chefs booking sites.</a:t>
            </a:r>
            <a:endParaRPr sz="130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408025" y="607713"/>
            <a:ext cx="41907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1. Promote delivery &amp; takeout volume </a:t>
            </a:r>
            <a:r>
              <a:rPr lang="en">
                <a:latin typeface="Times New Roman"/>
                <a:ea typeface="Times New Roman"/>
                <a:cs typeface="Times New Roman"/>
                <a:sym typeface="Times New Roman"/>
              </a:rPr>
              <a:t>by optimizing consumer experience with digital transformation.</a:t>
            </a:r>
            <a:endParaRPr>
              <a:latin typeface="Times New Roman"/>
              <a:ea typeface="Times New Roman"/>
              <a:cs typeface="Times New Roman"/>
              <a:sym typeface="Times New Roman"/>
            </a:endParaRPr>
          </a:p>
        </p:txBody>
      </p:sp>
      <p:sp>
        <p:nvSpPr>
          <p:cNvPr id="78" name="Google Shape;78;p17"/>
          <p:cNvSpPr txBox="1"/>
          <p:nvPr/>
        </p:nvSpPr>
        <p:spPr>
          <a:xfrm>
            <a:off x="417775" y="1222363"/>
            <a:ext cx="39843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2. </a:t>
            </a:r>
            <a:r>
              <a:rPr b="1" lang="en">
                <a:solidFill>
                  <a:schemeClr val="dk1"/>
                </a:solidFill>
                <a:latin typeface="Times New Roman"/>
                <a:ea typeface="Times New Roman"/>
                <a:cs typeface="Times New Roman"/>
                <a:sym typeface="Times New Roman"/>
              </a:rPr>
              <a:t>Develop a diversified revenue portfolio </a:t>
            </a:r>
            <a:r>
              <a:rPr lang="en">
                <a:solidFill>
                  <a:schemeClr val="dk1"/>
                </a:solidFill>
                <a:latin typeface="Times New Roman"/>
                <a:ea typeface="Times New Roman"/>
                <a:cs typeface="Times New Roman"/>
                <a:sym typeface="Times New Roman"/>
              </a:rPr>
              <a:t>by entering the private chef market (Omakase).</a:t>
            </a:r>
            <a:endParaRPr>
              <a:latin typeface="Times New Roman"/>
              <a:ea typeface="Times New Roman"/>
              <a:cs typeface="Times New Roman"/>
              <a:sym typeface="Times New Roman"/>
            </a:endParaRPr>
          </a:p>
        </p:txBody>
      </p:sp>
      <p:sp>
        <p:nvSpPr>
          <p:cNvPr id="79" name="Google Shape;79;p17"/>
          <p:cNvSpPr txBox="1"/>
          <p:nvPr/>
        </p:nvSpPr>
        <p:spPr>
          <a:xfrm>
            <a:off x="417775" y="1794000"/>
            <a:ext cx="40482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3. Maintain healthy margins </a:t>
            </a:r>
            <a:r>
              <a:rPr lang="en">
                <a:latin typeface="Times New Roman"/>
                <a:ea typeface="Times New Roman"/>
                <a:cs typeface="Times New Roman"/>
                <a:sym typeface="Times New Roman"/>
              </a:rPr>
              <a:t>via premium rebranding and a reservation-based demand assessment system. </a:t>
            </a:r>
            <a:endParaRPr>
              <a:latin typeface="Times New Roman"/>
              <a:ea typeface="Times New Roman"/>
              <a:cs typeface="Times New Roman"/>
              <a:sym typeface="Times New Roman"/>
            </a:endParaRPr>
          </a:p>
        </p:txBody>
      </p:sp>
      <p:cxnSp>
        <p:nvCxnSpPr>
          <p:cNvPr id="80" name="Google Shape;80;p17"/>
          <p:cNvCxnSpPr/>
          <p:nvPr/>
        </p:nvCxnSpPr>
        <p:spPr>
          <a:xfrm>
            <a:off x="4639225" y="421925"/>
            <a:ext cx="0" cy="2119800"/>
          </a:xfrm>
          <a:prstGeom prst="straightConnector1">
            <a:avLst/>
          </a:prstGeom>
          <a:noFill/>
          <a:ln cap="flat" cmpd="sng" w="9525">
            <a:solidFill>
              <a:srgbClr val="000000"/>
            </a:solidFill>
            <a:prstDash val="solid"/>
            <a:round/>
            <a:headEnd len="med" w="med" type="none"/>
            <a:tailEnd len="med" w="med" type="none"/>
          </a:ln>
        </p:spPr>
      </p:cxnSp>
      <p:grpSp>
        <p:nvGrpSpPr>
          <p:cNvPr id="81" name="Google Shape;81;p17"/>
          <p:cNvGrpSpPr/>
          <p:nvPr/>
        </p:nvGrpSpPr>
        <p:grpSpPr>
          <a:xfrm>
            <a:off x="5073900" y="827000"/>
            <a:ext cx="3655850" cy="1558750"/>
            <a:chOff x="5060850" y="772675"/>
            <a:chExt cx="3655850" cy="1558750"/>
          </a:xfrm>
        </p:grpSpPr>
        <p:sp>
          <p:nvSpPr>
            <p:cNvPr id="82" name="Google Shape;82;p17"/>
            <p:cNvSpPr/>
            <p:nvPr/>
          </p:nvSpPr>
          <p:spPr>
            <a:xfrm>
              <a:off x="5060850" y="772675"/>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Profit post COVID-19</a:t>
              </a:r>
              <a:endParaRPr sz="1200">
                <a:latin typeface="Times New Roman"/>
                <a:ea typeface="Times New Roman"/>
                <a:cs typeface="Times New Roman"/>
                <a:sym typeface="Times New Roman"/>
              </a:endParaRPr>
            </a:p>
          </p:txBody>
        </p:sp>
        <p:sp>
          <p:nvSpPr>
            <p:cNvPr id="83" name="Google Shape;83;p17"/>
            <p:cNvSpPr/>
            <p:nvPr/>
          </p:nvSpPr>
          <p:spPr>
            <a:xfrm>
              <a:off x="5060850" y="1351500"/>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Omakase</a:t>
              </a:r>
              <a:endParaRPr sz="1200">
                <a:latin typeface="Times New Roman"/>
                <a:ea typeface="Times New Roman"/>
                <a:cs typeface="Times New Roman"/>
                <a:sym typeface="Times New Roman"/>
              </a:endParaRPr>
            </a:p>
          </p:txBody>
        </p:sp>
        <p:sp>
          <p:nvSpPr>
            <p:cNvPr id="84" name="Google Shape;84;p17"/>
            <p:cNvSpPr/>
            <p:nvPr/>
          </p:nvSpPr>
          <p:spPr>
            <a:xfrm>
              <a:off x="5060850" y="1930325"/>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Employees</a:t>
              </a:r>
              <a:endParaRPr sz="1200">
                <a:latin typeface="Times New Roman"/>
                <a:ea typeface="Times New Roman"/>
                <a:cs typeface="Times New Roman"/>
                <a:sym typeface="Times New Roman"/>
              </a:endParaRPr>
            </a:p>
          </p:txBody>
        </p:sp>
        <p:sp>
          <p:nvSpPr>
            <p:cNvPr id="85" name="Google Shape;85;p17"/>
            <p:cNvSpPr/>
            <p:nvPr/>
          </p:nvSpPr>
          <p:spPr>
            <a:xfrm>
              <a:off x="6966200" y="772675"/>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Delivery</a:t>
              </a:r>
              <a:endParaRPr sz="1200">
                <a:latin typeface="Times New Roman"/>
                <a:ea typeface="Times New Roman"/>
                <a:cs typeface="Times New Roman"/>
                <a:sym typeface="Times New Roman"/>
              </a:endParaRPr>
            </a:p>
          </p:txBody>
        </p:sp>
        <p:sp>
          <p:nvSpPr>
            <p:cNvPr id="86" name="Google Shape;86;p17"/>
            <p:cNvSpPr/>
            <p:nvPr/>
          </p:nvSpPr>
          <p:spPr>
            <a:xfrm>
              <a:off x="6966200" y="1351500"/>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Reservations</a:t>
              </a:r>
              <a:endParaRPr sz="1200">
                <a:latin typeface="Times New Roman"/>
                <a:ea typeface="Times New Roman"/>
                <a:cs typeface="Times New Roman"/>
                <a:sym typeface="Times New Roman"/>
              </a:endParaRPr>
            </a:p>
          </p:txBody>
        </p:sp>
        <p:sp>
          <p:nvSpPr>
            <p:cNvPr id="87" name="Google Shape;87;p17"/>
            <p:cNvSpPr/>
            <p:nvPr/>
          </p:nvSpPr>
          <p:spPr>
            <a:xfrm>
              <a:off x="6966200" y="1930325"/>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Omakase</a:t>
              </a:r>
              <a:r>
                <a:rPr lang="en" sz="1200">
                  <a:latin typeface="Times New Roman"/>
                  <a:ea typeface="Times New Roman"/>
                  <a:cs typeface="Times New Roman"/>
                  <a:sym typeface="Times New Roman"/>
                </a:rPr>
                <a:t> Penetration</a:t>
              </a:r>
              <a:endParaRPr sz="1200">
                <a:latin typeface="Times New Roman"/>
                <a:ea typeface="Times New Roman"/>
                <a:cs typeface="Times New Roman"/>
                <a:sym typeface="Times New Roman"/>
              </a:endParaRPr>
            </a:p>
          </p:txBody>
        </p:sp>
      </p:grpSp>
      <p:sp>
        <p:nvSpPr>
          <p:cNvPr id="88" name="Google Shape;88;p17"/>
          <p:cNvSpPr txBox="1"/>
          <p:nvPr/>
        </p:nvSpPr>
        <p:spPr>
          <a:xfrm>
            <a:off x="483175" y="244350"/>
            <a:ext cx="39066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Objectives</a:t>
            </a:r>
            <a:r>
              <a:rPr b="1" lang="en" sz="1800">
                <a:solidFill>
                  <a:srgbClr val="FFFFFF"/>
                </a:solidFill>
                <a:latin typeface="Times New Roman"/>
                <a:ea typeface="Times New Roman"/>
                <a:cs typeface="Times New Roman"/>
                <a:sym typeface="Times New Roman"/>
              </a:rPr>
              <a:t>s</a:t>
            </a:r>
            <a:endParaRPr b="1">
              <a:solidFill>
                <a:srgbClr val="FFFFFF"/>
              </a:solidFill>
              <a:latin typeface="Times New Roman"/>
              <a:ea typeface="Times New Roman"/>
              <a:cs typeface="Times New Roman"/>
              <a:sym typeface="Times New Roman"/>
            </a:endParaRPr>
          </a:p>
        </p:txBody>
      </p:sp>
      <p:sp>
        <p:nvSpPr>
          <p:cNvPr id="89" name="Google Shape;89;p17"/>
          <p:cNvSpPr txBox="1"/>
          <p:nvPr/>
        </p:nvSpPr>
        <p:spPr>
          <a:xfrm>
            <a:off x="5073900" y="244350"/>
            <a:ext cx="36558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KPIs</a:t>
            </a:r>
            <a:endParaRPr b="1" sz="1800">
              <a:latin typeface="Times New Roman"/>
              <a:ea typeface="Times New Roman"/>
              <a:cs typeface="Times New Roman"/>
              <a:sym typeface="Times New Roman"/>
            </a:endParaRPr>
          </a:p>
        </p:txBody>
      </p:sp>
      <p:sp>
        <p:nvSpPr>
          <p:cNvPr id="90" name="Google Shape;90;p17"/>
          <p:cNvSpPr/>
          <p:nvPr/>
        </p:nvSpPr>
        <p:spPr>
          <a:xfrm>
            <a:off x="-19950" y="2673353"/>
            <a:ext cx="9183900" cy="24702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nvSpPr>
        <p:spPr>
          <a:xfrm>
            <a:off x="1265500" y="3108681"/>
            <a:ext cx="1778400" cy="2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Health &amp; Safety</a:t>
            </a:r>
            <a:endParaRPr sz="1000">
              <a:latin typeface="Times New Roman"/>
              <a:ea typeface="Times New Roman"/>
              <a:cs typeface="Times New Roman"/>
              <a:sym typeface="Times New Roman"/>
            </a:endParaRPr>
          </a:p>
        </p:txBody>
      </p:sp>
      <p:sp>
        <p:nvSpPr>
          <p:cNvPr id="92" name="Google Shape;92;p17"/>
          <p:cNvSpPr txBox="1"/>
          <p:nvPr/>
        </p:nvSpPr>
        <p:spPr>
          <a:xfrm>
            <a:off x="213650" y="3673628"/>
            <a:ext cx="3063900" cy="99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Takeout &amp; delivery promotes safety for guests &amp; employees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solidFill>
                  <a:schemeClr val="dk1"/>
                </a:solidFill>
                <a:latin typeface="Times New Roman"/>
                <a:ea typeface="Times New Roman"/>
                <a:cs typeface="Times New Roman"/>
                <a:sym typeface="Times New Roman"/>
              </a:rPr>
              <a:t>Divided private rooms </a:t>
            </a:r>
            <a:endParaRPr>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Dine-in operations</a:t>
            </a:r>
            <a:endParaRPr>
              <a:latin typeface="Times New Roman"/>
              <a:ea typeface="Times New Roman"/>
              <a:cs typeface="Times New Roman"/>
              <a:sym typeface="Times New Roman"/>
            </a:endParaRPr>
          </a:p>
        </p:txBody>
      </p:sp>
      <p:sp>
        <p:nvSpPr>
          <p:cNvPr id="93" name="Google Shape;93;p17"/>
          <p:cNvSpPr txBox="1"/>
          <p:nvPr/>
        </p:nvSpPr>
        <p:spPr>
          <a:xfrm>
            <a:off x="1240850" y="3333901"/>
            <a:ext cx="1778400" cy="1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COVID-19 Protocols</a:t>
            </a:r>
            <a:endParaRPr>
              <a:latin typeface="Times New Roman"/>
              <a:ea typeface="Times New Roman"/>
              <a:cs typeface="Times New Roman"/>
              <a:sym typeface="Times New Roman"/>
            </a:endParaRPr>
          </a:p>
        </p:txBody>
      </p:sp>
      <p:grpSp>
        <p:nvGrpSpPr>
          <p:cNvPr id="94" name="Google Shape;94;p17"/>
          <p:cNvGrpSpPr/>
          <p:nvPr/>
        </p:nvGrpSpPr>
        <p:grpSpPr>
          <a:xfrm>
            <a:off x="4045388" y="3108685"/>
            <a:ext cx="2036400" cy="410028"/>
            <a:chOff x="4024013" y="3190972"/>
            <a:chExt cx="2036400" cy="410028"/>
          </a:xfrm>
        </p:grpSpPr>
        <p:sp>
          <p:nvSpPr>
            <p:cNvPr id="95" name="Google Shape;95;p17"/>
            <p:cNvSpPr txBox="1"/>
            <p:nvPr/>
          </p:nvSpPr>
          <p:spPr>
            <a:xfrm>
              <a:off x="4024025" y="3190972"/>
              <a:ext cx="1778400" cy="2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Culture</a:t>
              </a:r>
              <a:endParaRPr sz="1000">
                <a:latin typeface="Times New Roman"/>
                <a:ea typeface="Times New Roman"/>
                <a:cs typeface="Times New Roman"/>
                <a:sym typeface="Times New Roman"/>
              </a:endParaRPr>
            </a:p>
          </p:txBody>
        </p:sp>
        <p:sp>
          <p:nvSpPr>
            <p:cNvPr id="96" name="Google Shape;96;p17"/>
            <p:cNvSpPr txBox="1"/>
            <p:nvPr/>
          </p:nvSpPr>
          <p:spPr>
            <a:xfrm>
              <a:off x="4024013" y="3416200"/>
              <a:ext cx="2036400" cy="1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Employee Engagement</a:t>
              </a:r>
              <a:endParaRPr>
                <a:latin typeface="Times New Roman"/>
                <a:ea typeface="Times New Roman"/>
                <a:cs typeface="Times New Roman"/>
                <a:sym typeface="Times New Roman"/>
              </a:endParaRPr>
            </a:p>
          </p:txBody>
        </p:sp>
      </p:grpSp>
      <p:cxnSp>
        <p:nvCxnSpPr>
          <p:cNvPr id="97" name="Google Shape;97;p17"/>
          <p:cNvCxnSpPr/>
          <p:nvPr/>
        </p:nvCxnSpPr>
        <p:spPr>
          <a:xfrm>
            <a:off x="483175" y="3716023"/>
            <a:ext cx="2630700" cy="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17"/>
          <p:cNvCxnSpPr/>
          <p:nvPr/>
        </p:nvCxnSpPr>
        <p:spPr>
          <a:xfrm>
            <a:off x="3337700" y="3716023"/>
            <a:ext cx="2634900" cy="2700"/>
          </a:xfrm>
          <a:prstGeom prst="straightConnector1">
            <a:avLst/>
          </a:prstGeom>
          <a:noFill/>
          <a:ln cap="flat" cmpd="sng" w="9525">
            <a:solidFill>
              <a:schemeClr val="dk2"/>
            </a:solidFill>
            <a:prstDash val="solid"/>
            <a:round/>
            <a:headEnd len="med" w="med" type="none"/>
            <a:tailEnd len="med" w="med" type="none"/>
          </a:ln>
        </p:spPr>
      </p:cxnSp>
      <p:grpSp>
        <p:nvGrpSpPr>
          <p:cNvPr id="99" name="Google Shape;99;p17"/>
          <p:cNvGrpSpPr/>
          <p:nvPr/>
        </p:nvGrpSpPr>
        <p:grpSpPr>
          <a:xfrm>
            <a:off x="6961750" y="3108660"/>
            <a:ext cx="1778400" cy="473183"/>
            <a:chOff x="6940375" y="3267169"/>
            <a:chExt cx="1778400" cy="473183"/>
          </a:xfrm>
        </p:grpSpPr>
        <p:sp>
          <p:nvSpPr>
            <p:cNvPr id="100" name="Google Shape;100;p17"/>
            <p:cNvSpPr txBox="1"/>
            <p:nvPr/>
          </p:nvSpPr>
          <p:spPr>
            <a:xfrm>
              <a:off x="6940375" y="3267169"/>
              <a:ext cx="1778400" cy="2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Financials</a:t>
              </a:r>
              <a:endParaRPr sz="1000">
                <a:latin typeface="Times New Roman"/>
                <a:ea typeface="Times New Roman"/>
                <a:cs typeface="Times New Roman"/>
                <a:sym typeface="Times New Roman"/>
              </a:endParaRPr>
            </a:p>
          </p:txBody>
        </p:sp>
        <p:sp>
          <p:nvSpPr>
            <p:cNvPr id="101" name="Google Shape;101;p17"/>
            <p:cNvSpPr txBox="1"/>
            <p:nvPr/>
          </p:nvSpPr>
          <p:spPr>
            <a:xfrm>
              <a:off x="6940375" y="3429252"/>
              <a:ext cx="1778400" cy="3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Profitability Analysis</a:t>
              </a:r>
              <a:endParaRPr>
                <a:latin typeface="Times New Roman"/>
                <a:ea typeface="Times New Roman"/>
                <a:cs typeface="Times New Roman"/>
                <a:sym typeface="Times New Roman"/>
              </a:endParaRPr>
            </a:p>
          </p:txBody>
        </p:sp>
      </p:grpSp>
      <p:sp>
        <p:nvSpPr>
          <p:cNvPr id="102" name="Google Shape;102;p17"/>
          <p:cNvSpPr txBox="1"/>
          <p:nvPr/>
        </p:nvSpPr>
        <p:spPr>
          <a:xfrm>
            <a:off x="6038025" y="3673628"/>
            <a:ext cx="2892300" cy="99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Diversified revenue portfolio</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Reservations assess demand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Premium re-branding increases profit margins</a:t>
            </a:r>
            <a:endParaRPr>
              <a:solidFill>
                <a:schemeClr val="dk1"/>
              </a:solidFill>
              <a:latin typeface="Times New Roman"/>
              <a:ea typeface="Times New Roman"/>
              <a:cs typeface="Times New Roman"/>
              <a:sym typeface="Times New Roman"/>
            </a:endParaRPr>
          </a:p>
        </p:txBody>
      </p:sp>
      <p:cxnSp>
        <p:nvCxnSpPr>
          <p:cNvPr id="103" name="Google Shape;103;p17"/>
          <p:cNvCxnSpPr/>
          <p:nvPr/>
        </p:nvCxnSpPr>
        <p:spPr>
          <a:xfrm>
            <a:off x="6268425" y="3716023"/>
            <a:ext cx="2410200" cy="0"/>
          </a:xfrm>
          <a:prstGeom prst="straightConnector1">
            <a:avLst/>
          </a:prstGeom>
          <a:noFill/>
          <a:ln cap="flat" cmpd="sng" w="9525">
            <a:solidFill>
              <a:schemeClr val="dk2"/>
            </a:solidFill>
            <a:prstDash val="solid"/>
            <a:round/>
            <a:headEnd len="med" w="med" type="none"/>
            <a:tailEnd len="med" w="med" type="none"/>
          </a:ln>
        </p:spPr>
      </p:cxnSp>
      <p:sp>
        <p:nvSpPr>
          <p:cNvPr id="104" name="Google Shape;104;p17"/>
          <p:cNvSpPr txBox="1"/>
          <p:nvPr/>
        </p:nvSpPr>
        <p:spPr>
          <a:xfrm>
            <a:off x="3046100" y="3718713"/>
            <a:ext cx="3182400" cy="94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Transparent communication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Support for employees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solidFill>
                  <a:schemeClr val="dk1"/>
                </a:solidFill>
                <a:latin typeface="Times New Roman"/>
                <a:ea typeface="Times New Roman"/>
                <a:cs typeface="Times New Roman"/>
                <a:sym typeface="Times New Roman"/>
              </a:rPr>
              <a:t>Career exploration</a:t>
            </a:r>
            <a:endParaRPr>
              <a:latin typeface="Times New Roman"/>
              <a:ea typeface="Times New Roman"/>
              <a:cs typeface="Times New Roman"/>
              <a:sym typeface="Times New Roman"/>
            </a:endParaRPr>
          </a:p>
        </p:txBody>
      </p:sp>
      <p:pic>
        <p:nvPicPr>
          <p:cNvPr id="105" name="Google Shape;105;p17"/>
          <p:cNvPicPr preferRelativeResize="0"/>
          <p:nvPr/>
        </p:nvPicPr>
        <p:blipFill>
          <a:blip r:embed="rId3">
            <a:alphaModFix/>
          </a:blip>
          <a:stretch>
            <a:fillRect/>
          </a:stretch>
        </p:blipFill>
        <p:spPr>
          <a:xfrm>
            <a:off x="6275000" y="3033388"/>
            <a:ext cx="606300" cy="606300"/>
          </a:xfrm>
          <a:prstGeom prst="rect">
            <a:avLst/>
          </a:prstGeom>
          <a:noFill/>
          <a:ln>
            <a:noFill/>
          </a:ln>
        </p:spPr>
      </p:pic>
      <p:pic>
        <p:nvPicPr>
          <p:cNvPr id="106" name="Google Shape;106;p17"/>
          <p:cNvPicPr preferRelativeResize="0"/>
          <p:nvPr/>
        </p:nvPicPr>
        <p:blipFill>
          <a:blip r:embed="rId4">
            <a:alphaModFix/>
          </a:blip>
          <a:stretch>
            <a:fillRect/>
          </a:stretch>
        </p:blipFill>
        <p:spPr>
          <a:xfrm>
            <a:off x="3354675" y="3133488"/>
            <a:ext cx="640250" cy="512075"/>
          </a:xfrm>
          <a:prstGeom prst="rect">
            <a:avLst/>
          </a:prstGeom>
          <a:noFill/>
          <a:ln>
            <a:noFill/>
          </a:ln>
        </p:spPr>
      </p:pic>
      <p:pic>
        <p:nvPicPr>
          <p:cNvPr id="107" name="Google Shape;107;p17"/>
          <p:cNvPicPr preferRelativeResize="0"/>
          <p:nvPr/>
        </p:nvPicPr>
        <p:blipFill>
          <a:blip r:embed="rId5">
            <a:alphaModFix/>
          </a:blip>
          <a:stretch>
            <a:fillRect/>
          </a:stretch>
        </p:blipFill>
        <p:spPr>
          <a:xfrm>
            <a:off x="524400" y="2997363"/>
            <a:ext cx="640250" cy="640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5"/>
          <p:cNvSpPr txBox="1"/>
          <p:nvPr/>
        </p:nvSpPr>
        <p:spPr>
          <a:xfrm>
            <a:off x="12356525" y="857325"/>
            <a:ext cx="3000000" cy="3000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All Chefs are briefed and will follow the strict</a:t>
            </a:r>
            <a:r>
              <a:rPr lang="en" sz="1100">
                <a:solidFill>
                  <a:schemeClr val="dk1"/>
                </a:solidFill>
                <a:uFill>
                  <a:noFill/>
                </a:uFill>
                <a:hlinkClick r:id="rId3">
                  <a:extLst>
                    <a:ext uri="{A12FA001-AC4F-418D-AE19-62706E023703}">
                      <ahyp:hlinkClr val="tx"/>
                    </a:ext>
                  </a:extLst>
                </a:hlinkClick>
              </a:rPr>
              <a:t> </a:t>
            </a:r>
            <a:r>
              <a:rPr lang="en" sz="1100" u="sng">
                <a:solidFill>
                  <a:schemeClr val="hlink"/>
                </a:solidFill>
                <a:hlinkClick r:id="rId4"/>
              </a:rPr>
              <a:t>CDC guidelines</a:t>
            </a:r>
            <a:r>
              <a:rPr lang="en" sz="1100">
                <a:solidFill>
                  <a:schemeClr val="dk1"/>
                </a:solidFill>
              </a:rPr>
              <a:t> for food sanitation and hygiene including the frequent washing of hands.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Any Chef that feels ill or has been in ANY contact with the virus WILL notify us immediately and we’ll take the proper steps to substitute for your event. </a:t>
            </a:r>
            <a:r>
              <a:rPr b="1" lang="en" sz="1100">
                <a:solidFill>
                  <a:schemeClr val="dk1"/>
                </a:solidFill>
              </a:rPr>
              <a:t>We’ve even incentivized the Chefs for doing so</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Chefs will NOT shake hands or touch customers in any way.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Our Chefs do NOT handle any cash or payment transactions.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We’ve modified our cancellation and refund policy as well. We know a lot of planning is last minute now, so it is TWO days before your event for any refunds or cancellations (down from one week).</a:t>
            </a:r>
            <a:endParaRPr sz="1100">
              <a:solidFill>
                <a:schemeClr val="dk1"/>
              </a:solidFill>
            </a:endParaRPr>
          </a:p>
        </p:txBody>
      </p:sp>
      <p:sp>
        <p:nvSpPr>
          <p:cNvPr id="656" name="Google Shape;656;p35"/>
          <p:cNvSpPr txBox="1"/>
          <p:nvPr/>
        </p:nvSpPr>
        <p:spPr>
          <a:xfrm>
            <a:off x="611250" y="1159600"/>
            <a:ext cx="7251600" cy="33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Pricing: </a:t>
            </a:r>
            <a:endParaRPr b="1"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$100 for children</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$150 for adults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Assumption: $400 average revenue per event</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Couple (2): $300</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Family(3-5): $500-$600</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Larger Event: (6+) At least $600</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$200 per chef and $100 per person max 5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Omakase logistics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hours avg - Chefs paid $25 per hour (including hazard pay)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$400 avg revenue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
        <p:nvSpPr>
          <p:cNvPr id="657" name="Google Shape;657;p35"/>
          <p:cNvSpPr txBox="1"/>
          <p:nvPr/>
        </p:nvSpPr>
        <p:spPr>
          <a:xfrm>
            <a:off x="6960450" y="3707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658" name="Google Shape;658;p35"/>
          <p:cNvSpPr txBox="1"/>
          <p:nvPr/>
        </p:nvSpPr>
        <p:spPr>
          <a:xfrm>
            <a:off x="611250" y="333213"/>
            <a:ext cx="48216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Omakase Financial Details</a:t>
            </a:r>
            <a:endParaRPr sz="2000">
              <a:latin typeface="Times New Roman"/>
              <a:ea typeface="Times New Roman"/>
              <a:cs typeface="Times New Roman"/>
              <a:sym typeface="Times New Roman"/>
            </a:endParaRPr>
          </a:p>
        </p:txBody>
      </p:sp>
      <p:cxnSp>
        <p:nvCxnSpPr>
          <p:cNvPr id="659" name="Google Shape;659;p35"/>
          <p:cNvCxnSpPr/>
          <p:nvPr/>
        </p:nvCxnSpPr>
        <p:spPr>
          <a:xfrm>
            <a:off x="468150" y="834700"/>
            <a:ext cx="8207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6"/>
          <p:cNvSpPr txBox="1"/>
          <p:nvPr>
            <p:ph type="ctrTitle"/>
          </p:nvPr>
        </p:nvSpPr>
        <p:spPr>
          <a:xfrm>
            <a:off x="391550" y="311625"/>
            <a:ext cx="8169300" cy="400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1700">
                <a:solidFill>
                  <a:schemeClr val="dk1"/>
                </a:solidFill>
                <a:latin typeface="Times"/>
                <a:ea typeface="Times"/>
                <a:cs typeface="Times"/>
                <a:sym typeface="Times"/>
              </a:rPr>
              <a:t>Omakase value proposition, risks, and synergies </a:t>
            </a:r>
            <a:endParaRPr sz="1700">
              <a:solidFill>
                <a:srgbClr val="000000"/>
              </a:solidFill>
              <a:latin typeface="Times"/>
              <a:ea typeface="Times"/>
              <a:cs typeface="Times"/>
              <a:sym typeface="Times"/>
            </a:endParaRPr>
          </a:p>
        </p:txBody>
      </p:sp>
      <p:cxnSp>
        <p:nvCxnSpPr>
          <p:cNvPr id="665" name="Google Shape;665;p36"/>
          <p:cNvCxnSpPr/>
          <p:nvPr/>
        </p:nvCxnSpPr>
        <p:spPr>
          <a:xfrm>
            <a:off x="453900" y="752750"/>
            <a:ext cx="8207700" cy="0"/>
          </a:xfrm>
          <a:prstGeom prst="straightConnector1">
            <a:avLst/>
          </a:prstGeom>
          <a:noFill/>
          <a:ln cap="flat" cmpd="sng" w="9525">
            <a:solidFill>
              <a:schemeClr val="dk2"/>
            </a:solidFill>
            <a:prstDash val="solid"/>
            <a:round/>
            <a:headEnd len="med" w="med" type="none"/>
            <a:tailEnd len="med" w="med" type="none"/>
          </a:ln>
        </p:spPr>
      </p:cxnSp>
      <p:sp>
        <p:nvSpPr>
          <p:cNvPr id="666" name="Google Shape;666;p36"/>
          <p:cNvSpPr txBox="1"/>
          <p:nvPr/>
        </p:nvSpPr>
        <p:spPr>
          <a:xfrm>
            <a:off x="636750" y="857325"/>
            <a:ext cx="5086800" cy="20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50">
              <a:latin typeface="Times New Roman"/>
              <a:ea typeface="Times New Roman"/>
              <a:cs typeface="Times New Roman"/>
              <a:sym typeface="Times New Roman"/>
            </a:endParaRPr>
          </a:p>
        </p:txBody>
      </p:sp>
      <p:sp>
        <p:nvSpPr>
          <p:cNvPr id="667" name="Google Shape;667;p36"/>
          <p:cNvSpPr txBox="1"/>
          <p:nvPr/>
        </p:nvSpPr>
        <p:spPr>
          <a:xfrm>
            <a:off x="391550" y="846175"/>
            <a:ext cx="8555700" cy="3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50">
                <a:latin typeface="Times New Roman"/>
                <a:ea typeface="Times New Roman"/>
                <a:cs typeface="Times New Roman"/>
                <a:sym typeface="Times New Roman"/>
              </a:rPr>
              <a:t>Value Proposition of Omakase</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Revenue diversification for more stable profits and greater job security</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Chef enrichment via training and increased pay for Omakase</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Relatively higher margins compared to delivery margins and projected dine-in margins</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Greater safety than dine-in, better experience than take-out</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Increased employee retention</a:t>
            </a:r>
            <a:endParaRPr sz="1250">
              <a:latin typeface="Times New Roman"/>
              <a:ea typeface="Times New Roman"/>
              <a:cs typeface="Times New Roman"/>
              <a:sym typeface="Times New Roman"/>
            </a:endParaRPr>
          </a:p>
          <a:p>
            <a:pPr indent="0" lvl="0" marL="0" rtl="0" algn="l">
              <a:spcBef>
                <a:spcPts val="0"/>
              </a:spcBef>
              <a:spcAft>
                <a:spcPts val="0"/>
              </a:spcAft>
              <a:buNone/>
            </a:pPr>
            <a:r>
              <a:rPr b="1" lang="en" sz="1250">
                <a:latin typeface="Times New Roman"/>
                <a:ea typeface="Times New Roman"/>
                <a:cs typeface="Times New Roman"/>
                <a:sym typeface="Times New Roman"/>
              </a:rPr>
              <a:t>Safety concerns will not be an issue</a:t>
            </a:r>
            <a:endParaRPr b="1"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Chefs must consent to working on Omakase and dine-in operations before receiving training</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Chefs will receive hazard pay for working on Omakase </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Market size does not include consumers that would be deterred by safety concerns</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Safety concerns are expected to decrease over time, and Omakase is a long term investment, with low breakeven requirements.</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However, utmost safety measures will still be required for all employees.</a:t>
            </a:r>
            <a:endParaRPr sz="1250">
              <a:latin typeface="Times New Roman"/>
              <a:ea typeface="Times New Roman"/>
              <a:cs typeface="Times New Roman"/>
              <a:sym typeface="Times New Roman"/>
            </a:endParaRPr>
          </a:p>
          <a:p>
            <a:pPr indent="0" lvl="0" marL="0" rtl="0" algn="l">
              <a:spcBef>
                <a:spcPts val="0"/>
              </a:spcBef>
              <a:spcAft>
                <a:spcPts val="0"/>
              </a:spcAft>
              <a:buNone/>
            </a:pPr>
            <a:r>
              <a:rPr b="1" lang="en" sz="1250">
                <a:latin typeface="Times New Roman"/>
                <a:ea typeface="Times New Roman"/>
                <a:cs typeface="Times New Roman"/>
                <a:sym typeface="Times New Roman"/>
              </a:rPr>
              <a:t>Omakase Synergies</a:t>
            </a:r>
            <a:endParaRPr b="1"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Premium brand reinforcement</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Cross-Training Chefs for Dine-In</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New website provides platform for booking Omakase</a:t>
            </a:r>
            <a:endParaRPr sz="1250">
              <a:latin typeface="Times New Roman"/>
              <a:ea typeface="Times New Roman"/>
              <a:cs typeface="Times New Roman"/>
              <a:sym typeface="Times New Roman"/>
            </a:endParaRPr>
          </a:p>
          <a:p>
            <a:pPr indent="-307975" lvl="0" marL="457200" rtl="0" algn="l">
              <a:spcBef>
                <a:spcPts val="0"/>
              </a:spcBef>
              <a:spcAft>
                <a:spcPts val="0"/>
              </a:spcAft>
              <a:buSzPts val="1250"/>
              <a:buFont typeface="Times New Roman"/>
              <a:buChar char="●"/>
            </a:pPr>
            <a:r>
              <a:rPr lang="en" sz="1250">
                <a:latin typeface="Times New Roman"/>
                <a:ea typeface="Times New Roman"/>
                <a:cs typeface="Times New Roman"/>
                <a:sym typeface="Times New Roman"/>
              </a:rPr>
              <a:t>Omakase can promote dine-in operations </a:t>
            </a:r>
            <a:endParaRPr sz="1250">
              <a:latin typeface="Times New Roman"/>
              <a:ea typeface="Times New Roman"/>
              <a:cs typeface="Times New Roman"/>
              <a:sym typeface="Times New Roman"/>
            </a:endParaRPr>
          </a:p>
        </p:txBody>
      </p:sp>
      <p:sp>
        <p:nvSpPr>
          <p:cNvPr id="668" name="Google Shape;668;p36"/>
          <p:cNvSpPr txBox="1"/>
          <p:nvPr/>
        </p:nvSpPr>
        <p:spPr>
          <a:xfrm>
            <a:off x="6980850" y="293150"/>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cxnSp>
        <p:nvCxnSpPr>
          <p:cNvPr id="673" name="Google Shape;673;p37"/>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37"/>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675" name="Google Shape;675;p37"/>
          <p:cNvSpPr txBox="1"/>
          <p:nvPr/>
        </p:nvSpPr>
        <p:spPr>
          <a:xfrm>
            <a:off x="446325" y="3719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Safety protocols integrated in communication and layout</a:t>
            </a:r>
            <a:endParaRPr sz="2000">
              <a:latin typeface="Times New Roman"/>
              <a:ea typeface="Times New Roman"/>
              <a:cs typeface="Times New Roman"/>
              <a:sym typeface="Times New Roman"/>
            </a:endParaRPr>
          </a:p>
        </p:txBody>
      </p:sp>
      <p:pic>
        <p:nvPicPr>
          <p:cNvPr id="676" name="Google Shape;676;p37"/>
          <p:cNvPicPr preferRelativeResize="0"/>
          <p:nvPr/>
        </p:nvPicPr>
        <p:blipFill>
          <a:blip r:embed="rId3">
            <a:alphaModFix/>
          </a:blip>
          <a:stretch>
            <a:fillRect/>
          </a:stretch>
        </p:blipFill>
        <p:spPr>
          <a:xfrm>
            <a:off x="446325" y="1647969"/>
            <a:ext cx="2741932" cy="2824605"/>
          </a:xfrm>
          <a:prstGeom prst="rect">
            <a:avLst/>
          </a:prstGeom>
          <a:noFill/>
          <a:ln>
            <a:noFill/>
          </a:ln>
        </p:spPr>
      </p:pic>
      <p:sp>
        <p:nvSpPr>
          <p:cNvPr id="677" name="Google Shape;677;p37"/>
          <p:cNvSpPr txBox="1"/>
          <p:nvPr/>
        </p:nvSpPr>
        <p:spPr>
          <a:xfrm>
            <a:off x="446325" y="1594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Reopening Operations Explained</a:t>
            </a:r>
            <a:endParaRPr b="1" sz="1200">
              <a:latin typeface="Times New Roman"/>
              <a:ea typeface="Times New Roman"/>
              <a:cs typeface="Times New Roman"/>
              <a:sym typeface="Times New Roman"/>
            </a:endParaRPr>
          </a:p>
        </p:txBody>
      </p:sp>
      <p:sp>
        <p:nvSpPr>
          <p:cNvPr id="678" name="Google Shape;678;p37"/>
          <p:cNvSpPr/>
          <p:nvPr/>
        </p:nvSpPr>
        <p:spPr>
          <a:xfrm>
            <a:off x="447725" y="1215125"/>
            <a:ext cx="2741700" cy="244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Friendly Communication</a:t>
            </a:r>
            <a:endParaRPr b="1">
              <a:solidFill>
                <a:srgbClr val="FFFFFF"/>
              </a:solidFill>
              <a:latin typeface="Times New Roman"/>
              <a:ea typeface="Times New Roman"/>
              <a:cs typeface="Times New Roman"/>
              <a:sym typeface="Times New Roman"/>
            </a:endParaRPr>
          </a:p>
        </p:txBody>
      </p:sp>
      <p:pic>
        <p:nvPicPr>
          <p:cNvPr id="679" name="Google Shape;679;p37"/>
          <p:cNvPicPr preferRelativeResize="0"/>
          <p:nvPr/>
        </p:nvPicPr>
        <p:blipFill>
          <a:blip r:embed="rId4">
            <a:alphaModFix/>
          </a:blip>
          <a:stretch>
            <a:fillRect/>
          </a:stretch>
        </p:blipFill>
        <p:spPr>
          <a:xfrm>
            <a:off x="5373875" y="1722900"/>
            <a:ext cx="3281674" cy="2186025"/>
          </a:xfrm>
          <a:prstGeom prst="rect">
            <a:avLst/>
          </a:prstGeom>
          <a:noFill/>
          <a:ln>
            <a:noFill/>
          </a:ln>
        </p:spPr>
      </p:pic>
      <p:sp>
        <p:nvSpPr>
          <p:cNvPr id="680" name="Google Shape;680;p37"/>
          <p:cNvSpPr/>
          <p:nvPr/>
        </p:nvSpPr>
        <p:spPr>
          <a:xfrm>
            <a:off x="3487750" y="1201025"/>
            <a:ext cx="5167800" cy="2862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Dine-In Layout</a:t>
            </a:r>
            <a:endParaRPr b="1">
              <a:solidFill>
                <a:srgbClr val="FFFFFF"/>
              </a:solidFill>
              <a:latin typeface="Times New Roman"/>
              <a:ea typeface="Times New Roman"/>
              <a:cs typeface="Times New Roman"/>
              <a:sym typeface="Times New Roman"/>
            </a:endParaRPr>
          </a:p>
        </p:txBody>
      </p:sp>
      <p:sp>
        <p:nvSpPr>
          <p:cNvPr id="681" name="Google Shape;681;p37"/>
          <p:cNvSpPr txBox="1"/>
          <p:nvPr/>
        </p:nvSpPr>
        <p:spPr>
          <a:xfrm>
            <a:off x="3487750" y="1716550"/>
            <a:ext cx="1886100" cy="23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Key Features: </a:t>
            </a:r>
            <a:endParaRPr b="1"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D</a:t>
            </a:r>
            <a:r>
              <a:rPr b="1" lang="en" sz="1200">
                <a:solidFill>
                  <a:schemeClr val="dk1"/>
                </a:solidFill>
                <a:latin typeface="Times New Roman"/>
                <a:ea typeface="Times New Roman"/>
                <a:cs typeface="Times New Roman"/>
                <a:sym typeface="Times New Roman"/>
              </a:rPr>
              <a:t>ividers</a:t>
            </a:r>
            <a:r>
              <a:rPr lang="en" sz="1200">
                <a:solidFill>
                  <a:schemeClr val="dk1"/>
                </a:solidFill>
                <a:latin typeface="Times New Roman"/>
                <a:ea typeface="Times New Roman"/>
                <a:cs typeface="Times New Roman"/>
                <a:sym typeface="Times New Roman"/>
              </a:rPr>
              <a:t> to separate the rooms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Plastic barrier </a:t>
            </a:r>
            <a:r>
              <a:rPr lang="en" sz="1200">
                <a:solidFill>
                  <a:schemeClr val="dk1"/>
                </a:solidFill>
                <a:latin typeface="Times New Roman"/>
                <a:ea typeface="Times New Roman"/>
                <a:cs typeface="Times New Roman"/>
                <a:sym typeface="Times New Roman"/>
              </a:rPr>
              <a:t>around the grill for extra protection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Chef will use </a:t>
            </a:r>
            <a:r>
              <a:rPr b="1" lang="en" sz="1200">
                <a:solidFill>
                  <a:schemeClr val="dk1"/>
                </a:solidFill>
                <a:latin typeface="Times New Roman"/>
                <a:ea typeface="Times New Roman"/>
                <a:cs typeface="Times New Roman"/>
                <a:sym typeface="Times New Roman"/>
              </a:rPr>
              <a:t>5 foot spatula </a:t>
            </a:r>
            <a:r>
              <a:rPr lang="en" sz="1200">
                <a:solidFill>
                  <a:schemeClr val="dk1"/>
                </a:solidFill>
                <a:latin typeface="Times New Roman"/>
                <a:ea typeface="Times New Roman"/>
                <a:cs typeface="Times New Roman"/>
                <a:sym typeface="Times New Roman"/>
              </a:rPr>
              <a:t>to deliver the food to the customers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Sanitary station</a:t>
            </a:r>
            <a:r>
              <a:rPr lang="en" sz="1200">
                <a:solidFill>
                  <a:schemeClr val="dk1"/>
                </a:solidFill>
                <a:latin typeface="Times New Roman"/>
                <a:ea typeface="Times New Roman"/>
                <a:cs typeface="Times New Roman"/>
                <a:sym typeface="Times New Roman"/>
              </a:rPr>
              <a:t> at the entrance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8"/>
          <p:cNvSpPr txBox="1"/>
          <p:nvPr/>
        </p:nvSpPr>
        <p:spPr>
          <a:xfrm>
            <a:off x="446325" y="2957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Menu revision optimized for supply chain efficiency</a:t>
            </a:r>
            <a:endParaRPr sz="2000">
              <a:latin typeface="Times New Roman"/>
              <a:ea typeface="Times New Roman"/>
              <a:cs typeface="Times New Roman"/>
              <a:sym typeface="Times New Roman"/>
            </a:endParaRPr>
          </a:p>
        </p:txBody>
      </p:sp>
      <p:pic>
        <p:nvPicPr>
          <p:cNvPr id="687" name="Google Shape;687;p38"/>
          <p:cNvPicPr preferRelativeResize="0"/>
          <p:nvPr/>
        </p:nvPicPr>
        <p:blipFill>
          <a:blip r:embed="rId3">
            <a:alphaModFix/>
          </a:blip>
          <a:stretch>
            <a:fillRect/>
          </a:stretch>
        </p:blipFill>
        <p:spPr>
          <a:xfrm>
            <a:off x="2964525" y="1115850"/>
            <a:ext cx="3174525" cy="3506924"/>
          </a:xfrm>
          <a:prstGeom prst="rect">
            <a:avLst/>
          </a:prstGeom>
          <a:noFill/>
          <a:ln>
            <a:noFill/>
          </a:ln>
        </p:spPr>
      </p:pic>
      <p:cxnSp>
        <p:nvCxnSpPr>
          <p:cNvPr id="688" name="Google Shape;688;p38"/>
          <p:cNvCxnSpPr/>
          <p:nvPr/>
        </p:nvCxnSpPr>
        <p:spPr>
          <a:xfrm>
            <a:off x="5526075" y="2263575"/>
            <a:ext cx="1083900" cy="0"/>
          </a:xfrm>
          <a:prstGeom prst="straightConnector1">
            <a:avLst/>
          </a:prstGeom>
          <a:noFill/>
          <a:ln cap="flat" cmpd="sng" w="19050">
            <a:solidFill>
              <a:schemeClr val="dk2"/>
            </a:solidFill>
            <a:prstDash val="solid"/>
            <a:round/>
            <a:headEnd len="med" w="med" type="oval"/>
            <a:tailEnd len="med" w="med" type="none"/>
          </a:ln>
        </p:spPr>
      </p:cxnSp>
      <p:sp>
        <p:nvSpPr>
          <p:cNvPr id="689" name="Google Shape;689;p38"/>
          <p:cNvSpPr txBox="1"/>
          <p:nvPr/>
        </p:nvSpPr>
        <p:spPr>
          <a:xfrm>
            <a:off x="6716300" y="2104150"/>
            <a:ext cx="1870500" cy="28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Dual languages</a:t>
            </a:r>
            <a:endParaRPr>
              <a:latin typeface="Times New Roman"/>
              <a:ea typeface="Times New Roman"/>
              <a:cs typeface="Times New Roman"/>
              <a:sym typeface="Times New Roman"/>
            </a:endParaRPr>
          </a:p>
        </p:txBody>
      </p:sp>
      <p:cxnSp>
        <p:nvCxnSpPr>
          <p:cNvPr id="690" name="Google Shape;690;p38"/>
          <p:cNvCxnSpPr/>
          <p:nvPr/>
        </p:nvCxnSpPr>
        <p:spPr>
          <a:xfrm>
            <a:off x="5526075" y="2681650"/>
            <a:ext cx="1083900" cy="0"/>
          </a:xfrm>
          <a:prstGeom prst="straightConnector1">
            <a:avLst/>
          </a:prstGeom>
          <a:noFill/>
          <a:ln cap="flat" cmpd="sng" w="19050">
            <a:solidFill>
              <a:schemeClr val="dk2"/>
            </a:solidFill>
            <a:prstDash val="solid"/>
            <a:round/>
            <a:headEnd len="med" w="med" type="oval"/>
            <a:tailEnd len="med" w="med" type="none"/>
          </a:ln>
        </p:spPr>
      </p:cxnSp>
      <p:sp>
        <p:nvSpPr>
          <p:cNvPr id="691" name="Google Shape;691;p38"/>
          <p:cNvSpPr txBox="1"/>
          <p:nvPr/>
        </p:nvSpPr>
        <p:spPr>
          <a:xfrm>
            <a:off x="6716300" y="2538250"/>
            <a:ext cx="1870500" cy="28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Sampling menu</a:t>
            </a:r>
            <a:endParaRPr>
              <a:latin typeface="Times New Roman"/>
              <a:ea typeface="Times New Roman"/>
              <a:cs typeface="Times New Roman"/>
              <a:sym typeface="Times New Roman"/>
            </a:endParaRPr>
          </a:p>
        </p:txBody>
      </p:sp>
      <p:cxnSp>
        <p:nvCxnSpPr>
          <p:cNvPr id="692" name="Google Shape;692;p38"/>
          <p:cNvCxnSpPr/>
          <p:nvPr/>
        </p:nvCxnSpPr>
        <p:spPr>
          <a:xfrm rot="10800000">
            <a:off x="2497375" y="3376000"/>
            <a:ext cx="1055700" cy="0"/>
          </a:xfrm>
          <a:prstGeom prst="straightConnector1">
            <a:avLst/>
          </a:prstGeom>
          <a:noFill/>
          <a:ln cap="flat" cmpd="sng" w="19050">
            <a:solidFill>
              <a:schemeClr val="dk2"/>
            </a:solidFill>
            <a:prstDash val="solid"/>
            <a:round/>
            <a:headEnd len="med" w="med" type="oval"/>
            <a:tailEnd len="med" w="med" type="none"/>
          </a:ln>
        </p:spPr>
      </p:cxnSp>
      <p:sp>
        <p:nvSpPr>
          <p:cNvPr id="693" name="Google Shape;693;p38"/>
          <p:cNvSpPr txBox="1"/>
          <p:nvPr/>
        </p:nvSpPr>
        <p:spPr>
          <a:xfrm>
            <a:off x="447950" y="3232600"/>
            <a:ext cx="1870500" cy="28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Times New Roman"/>
                <a:ea typeface="Times New Roman"/>
                <a:cs typeface="Times New Roman"/>
                <a:sym typeface="Times New Roman"/>
              </a:rPr>
              <a:t>Non-sushi items</a:t>
            </a:r>
            <a:endParaRPr>
              <a:latin typeface="Times New Roman"/>
              <a:ea typeface="Times New Roman"/>
              <a:cs typeface="Times New Roman"/>
              <a:sym typeface="Times New Roman"/>
            </a:endParaRPr>
          </a:p>
        </p:txBody>
      </p:sp>
      <p:cxnSp>
        <p:nvCxnSpPr>
          <p:cNvPr id="694" name="Google Shape;694;p38"/>
          <p:cNvCxnSpPr/>
          <p:nvPr/>
        </p:nvCxnSpPr>
        <p:spPr>
          <a:xfrm rot="10800000">
            <a:off x="2497375" y="4261650"/>
            <a:ext cx="1055700" cy="0"/>
          </a:xfrm>
          <a:prstGeom prst="straightConnector1">
            <a:avLst/>
          </a:prstGeom>
          <a:noFill/>
          <a:ln cap="flat" cmpd="sng" w="19050">
            <a:solidFill>
              <a:schemeClr val="dk2"/>
            </a:solidFill>
            <a:prstDash val="solid"/>
            <a:round/>
            <a:headEnd len="med" w="med" type="oval"/>
            <a:tailEnd len="med" w="med" type="none"/>
          </a:ln>
        </p:spPr>
      </p:cxnSp>
      <p:sp>
        <p:nvSpPr>
          <p:cNvPr id="695" name="Google Shape;695;p38"/>
          <p:cNvSpPr txBox="1"/>
          <p:nvPr/>
        </p:nvSpPr>
        <p:spPr>
          <a:xfrm>
            <a:off x="447950" y="4070800"/>
            <a:ext cx="1870500" cy="28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Times New Roman"/>
                <a:ea typeface="Times New Roman"/>
                <a:cs typeface="Times New Roman"/>
                <a:sym typeface="Times New Roman"/>
              </a:rPr>
              <a:t>Sake pairing</a:t>
            </a:r>
            <a:endParaRPr>
              <a:latin typeface="Times New Roman"/>
              <a:ea typeface="Times New Roman"/>
              <a:cs typeface="Times New Roman"/>
              <a:sym typeface="Times New Roman"/>
            </a:endParaRPr>
          </a:p>
        </p:txBody>
      </p:sp>
      <p:cxnSp>
        <p:nvCxnSpPr>
          <p:cNvPr id="696" name="Google Shape;696;p38"/>
          <p:cNvCxnSpPr/>
          <p:nvPr/>
        </p:nvCxnSpPr>
        <p:spPr>
          <a:xfrm>
            <a:off x="5717475" y="4357600"/>
            <a:ext cx="892500" cy="0"/>
          </a:xfrm>
          <a:prstGeom prst="straightConnector1">
            <a:avLst/>
          </a:prstGeom>
          <a:noFill/>
          <a:ln cap="flat" cmpd="sng" w="19050">
            <a:solidFill>
              <a:schemeClr val="dk2"/>
            </a:solidFill>
            <a:prstDash val="solid"/>
            <a:round/>
            <a:headEnd len="med" w="med" type="oval"/>
            <a:tailEnd len="med" w="med" type="none"/>
          </a:ln>
        </p:spPr>
      </p:cxnSp>
      <p:sp>
        <p:nvSpPr>
          <p:cNvPr id="697" name="Google Shape;697;p38"/>
          <p:cNvSpPr txBox="1"/>
          <p:nvPr/>
        </p:nvSpPr>
        <p:spPr>
          <a:xfrm>
            <a:off x="6716300" y="4083450"/>
            <a:ext cx="18705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Customizable for dietary </a:t>
            </a:r>
            <a:r>
              <a:rPr lang="en">
                <a:latin typeface="Times New Roman"/>
                <a:ea typeface="Times New Roman"/>
                <a:cs typeface="Times New Roman"/>
                <a:sym typeface="Times New Roman"/>
              </a:rPr>
              <a:t>preferences</a:t>
            </a:r>
            <a:endParaRPr>
              <a:latin typeface="Times New Roman"/>
              <a:ea typeface="Times New Roman"/>
              <a:cs typeface="Times New Roman"/>
              <a:sym typeface="Times New Roman"/>
            </a:endParaRPr>
          </a:p>
        </p:txBody>
      </p:sp>
      <p:cxnSp>
        <p:nvCxnSpPr>
          <p:cNvPr id="698" name="Google Shape;698;p38"/>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699" name="Google Shape;699;p38"/>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700" name="Google Shape;700;p38"/>
          <p:cNvSpPr txBox="1"/>
          <p:nvPr/>
        </p:nvSpPr>
        <p:spPr>
          <a:xfrm>
            <a:off x="446325" y="1594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Menu adjustments explained</a:t>
            </a:r>
            <a:endParaRPr b="1" sz="1200">
              <a:latin typeface="Times New Roman"/>
              <a:ea typeface="Times New Roman"/>
              <a:cs typeface="Times New Roman"/>
              <a:sym typeface="Times New Roman"/>
            </a:endParaRPr>
          </a:p>
        </p:txBody>
      </p:sp>
      <p:sp>
        <p:nvSpPr>
          <p:cNvPr id="701" name="Google Shape;701;p38"/>
          <p:cNvSpPr txBox="1"/>
          <p:nvPr/>
        </p:nvSpPr>
        <p:spPr>
          <a:xfrm>
            <a:off x="805075" y="1628250"/>
            <a:ext cx="1870500" cy="28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Times New Roman"/>
                <a:ea typeface="Times New Roman"/>
                <a:cs typeface="Times New Roman"/>
                <a:sym typeface="Times New Roman"/>
              </a:rPr>
              <a:t>Disposable, single-use</a:t>
            </a:r>
            <a:endParaRPr>
              <a:latin typeface="Times New Roman"/>
              <a:ea typeface="Times New Roman"/>
              <a:cs typeface="Times New Roman"/>
              <a:sym typeface="Times New Roman"/>
            </a:endParaRPr>
          </a:p>
        </p:txBody>
      </p:sp>
      <p:cxnSp>
        <p:nvCxnSpPr>
          <p:cNvPr id="702" name="Google Shape;702;p38"/>
          <p:cNvCxnSpPr/>
          <p:nvPr/>
        </p:nvCxnSpPr>
        <p:spPr>
          <a:xfrm rot="10800000">
            <a:off x="2717025" y="1771650"/>
            <a:ext cx="1055700" cy="0"/>
          </a:xfrm>
          <a:prstGeom prst="straightConnector1">
            <a:avLst/>
          </a:prstGeom>
          <a:noFill/>
          <a:ln cap="flat" cmpd="sng" w="19050">
            <a:solidFill>
              <a:schemeClr val="dk2"/>
            </a:solidFill>
            <a:prstDash val="solid"/>
            <a:round/>
            <a:headEnd len="med" w="med" type="oval"/>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cxnSp>
        <p:nvCxnSpPr>
          <p:cNvPr id="707" name="Google Shape;707;p39"/>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39"/>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709" name="Google Shape;709;p39"/>
          <p:cNvSpPr txBox="1"/>
          <p:nvPr/>
        </p:nvSpPr>
        <p:spPr>
          <a:xfrm>
            <a:off x="446325" y="2957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Safety of sushi has been tied to COVID-19 concerns</a:t>
            </a:r>
            <a:endParaRPr sz="2000">
              <a:latin typeface="Times New Roman"/>
              <a:ea typeface="Times New Roman"/>
              <a:cs typeface="Times New Roman"/>
              <a:sym typeface="Times New Roman"/>
            </a:endParaRPr>
          </a:p>
        </p:txBody>
      </p:sp>
      <p:sp>
        <p:nvSpPr>
          <p:cNvPr id="710" name="Google Shape;710;p39"/>
          <p:cNvSpPr txBox="1"/>
          <p:nvPr/>
        </p:nvSpPr>
        <p:spPr>
          <a:xfrm>
            <a:off x="446325" y="159400"/>
            <a:ext cx="3326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Menu adjustments explained</a:t>
            </a:r>
            <a:endParaRPr b="1" sz="1200">
              <a:latin typeface="Times New Roman"/>
              <a:ea typeface="Times New Roman"/>
              <a:cs typeface="Times New Roman"/>
              <a:sym typeface="Times New Roman"/>
            </a:endParaRPr>
          </a:p>
        </p:txBody>
      </p:sp>
      <p:sp>
        <p:nvSpPr>
          <p:cNvPr id="711" name="Google Shape;711;p39"/>
          <p:cNvSpPr/>
          <p:nvPr/>
        </p:nvSpPr>
        <p:spPr>
          <a:xfrm>
            <a:off x="506475" y="3157550"/>
            <a:ext cx="2582400" cy="244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Plummet Sushi Demand</a:t>
            </a:r>
            <a:endParaRPr b="1">
              <a:solidFill>
                <a:srgbClr val="FFFFFF"/>
              </a:solidFill>
              <a:latin typeface="Times New Roman"/>
              <a:ea typeface="Times New Roman"/>
              <a:cs typeface="Times New Roman"/>
              <a:sym typeface="Times New Roman"/>
            </a:endParaRPr>
          </a:p>
        </p:txBody>
      </p:sp>
      <p:sp>
        <p:nvSpPr>
          <p:cNvPr id="712" name="Google Shape;712;p39"/>
          <p:cNvSpPr/>
          <p:nvPr/>
        </p:nvSpPr>
        <p:spPr>
          <a:xfrm>
            <a:off x="3198750" y="2396050"/>
            <a:ext cx="2582400" cy="244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Linkage to COVID-19</a:t>
            </a:r>
            <a:endParaRPr b="1">
              <a:solidFill>
                <a:srgbClr val="FFFFFF"/>
              </a:solidFill>
              <a:latin typeface="Times New Roman"/>
              <a:ea typeface="Times New Roman"/>
              <a:cs typeface="Times New Roman"/>
              <a:sym typeface="Times New Roman"/>
            </a:endParaRPr>
          </a:p>
        </p:txBody>
      </p:sp>
      <p:sp>
        <p:nvSpPr>
          <p:cNvPr id="713" name="Google Shape;713;p39"/>
          <p:cNvSpPr/>
          <p:nvPr/>
        </p:nvSpPr>
        <p:spPr>
          <a:xfrm>
            <a:off x="5920950" y="1717650"/>
            <a:ext cx="2582400" cy="244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Food Safety and Handling</a:t>
            </a:r>
            <a:endParaRPr b="1">
              <a:solidFill>
                <a:srgbClr val="FFFFFF"/>
              </a:solidFill>
              <a:latin typeface="Times New Roman"/>
              <a:ea typeface="Times New Roman"/>
              <a:cs typeface="Times New Roman"/>
              <a:sym typeface="Times New Roman"/>
            </a:endParaRPr>
          </a:p>
        </p:txBody>
      </p:sp>
      <p:sp>
        <p:nvSpPr>
          <p:cNvPr id="714" name="Google Shape;714;p39"/>
          <p:cNvSpPr txBox="1"/>
          <p:nvPr/>
        </p:nvSpPr>
        <p:spPr>
          <a:xfrm>
            <a:off x="488850" y="4665275"/>
            <a:ext cx="3283800" cy="1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Source: </a:t>
            </a:r>
            <a:r>
              <a:rPr lang="en" sz="1000" u="sng">
                <a:solidFill>
                  <a:schemeClr val="hlink"/>
                </a:solidFill>
                <a:latin typeface="Times New Roman"/>
                <a:ea typeface="Times New Roman"/>
                <a:cs typeface="Times New Roman"/>
                <a:sym typeface="Times New Roman"/>
                <a:hlinkClick r:id="rId3"/>
              </a:rPr>
              <a:t>SeafoodSource</a:t>
            </a:r>
            <a:r>
              <a:rPr lang="en" sz="1000">
                <a:latin typeface="Times New Roman"/>
                <a:ea typeface="Times New Roman"/>
                <a:cs typeface="Times New Roman"/>
                <a:sym typeface="Times New Roman"/>
              </a:rPr>
              <a:t>; </a:t>
            </a:r>
            <a:r>
              <a:rPr lang="en" sz="1000" u="sng">
                <a:solidFill>
                  <a:schemeClr val="hlink"/>
                </a:solidFill>
                <a:latin typeface="Times New Roman"/>
                <a:ea typeface="Times New Roman"/>
                <a:cs typeface="Times New Roman"/>
                <a:sym typeface="Times New Roman"/>
                <a:hlinkClick r:id="rId4"/>
              </a:rPr>
              <a:t>New York Times</a:t>
            </a:r>
            <a:endParaRPr sz="1000">
              <a:latin typeface="Times New Roman"/>
              <a:ea typeface="Times New Roman"/>
              <a:cs typeface="Times New Roman"/>
              <a:sym typeface="Times New Roman"/>
            </a:endParaRPr>
          </a:p>
        </p:txBody>
      </p:sp>
      <p:sp>
        <p:nvSpPr>
          <p:cNvPr id="715" name="Google Shape;715;p39"/>
          <p:cNvSpPr txBox="1"/>
          <p:nvPr/>
        </p:nvSpPr>
        <p:spPr>
          <a:xfrm>
            <a:off x="5915650" y="2003550"/>
            <a:ext cx="2582400" cy="871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Food contamination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Exposure to </a:t>
            </a:r>
            <a:r>
              <a:rPr lang="en" sz="1200">
                <a:latin typeface="Times New Roman"/>
                <a:ea typeface="Times New Roman"/>
                <a:cs typeface="Times New Roman"/>
                <a:sym typeface="Times New Roman"/>
              </a:rPr>
              <a:t>parasites, and bacterial infections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Shorter storage time </a:t>
            </a:r>
            <a:endParaRPr sz="1200">
              <a:latin typeface="Times New Roman"/>
              <a:ea typeface="Times New Roman"/>
              <a:cs typeface="Times New Roman"/>
              <a:sym typeface="Times New Roman"/>
            </a:endParaRPr>
          </a:p>
        </p:txBody>
      </p:sp>
      <p:sp>
        <p:nvSpPr>
          <p:cNvPr id="716" name="Google Shape;716;p39"/>
          <p:cNvSpPr txBox="1"/>
          <p:nvPr/>
        </p:nvSpPr>
        <p:spPr>
          <a:xfrm>
            <a:off x="3204600" y="2632252"/>
            <a:ext cx="2582400" cy="98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Beijing </a:t>
            </a:r>
            <a:r>
              <a:rPr lang="en" sz="1200">
                <a:latin typeface="Times New Roman"/>
                <a:ea typeface="Times New Roman"/>
                <a:cs typeface="Times New Roman"/>
                <a:sym typeface="Times New Roman"/>
              </a:rPr>
              <a:t>officials</a:t>
            </a:r>
            <a:r>
              <a:rPr lang="en" sz="1200">
                <a:latin typeface="Times New Roman"/>
                <a:ea typeface="Times New Roman"/>
                <a:cs typeface="Times New Roman"/>
                <a:sym typeface="Times New Roman"/>
              </a:rPr>
              <a:t> released ties of COVID-19 virus to salmon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Public fear towards raw seafood as potential source of virus has increased</a:t>
            </a:r>
            <a:endParaRPr sz="1200">
              <a:latin typeface="Times New Roman"/>
              <a:ea typeface="Times New Roman"/>
              <a:cs typeface="Times New Roman"/>
              <a:sym typeface="Times New Roman"/>
            </a:endParaRPr>
          </a:p>
        </p:txBody>
      </p:sp>
      <p:sp>
        <p:nvSpPr>
          <p:cNvPr id="717" name="Google Shape;717;p39"/>
          <p:cNvSpPr txBox="1"/>
          <p:nvPr/>
        </p:nvSpPr>
        <p:spPr>
          <a:xfrm>
            <a:off x="658875" y="3489525"/>
            <a:ext cx="2582400" cy="871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60% decrease in raw ingredients sale in April</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Conveyor belt sushi has been paused since March</a:t>
            </a:r>
            <a:endParaRPr sz="1200">
              <a:latin typeface="Times New Roman"/>
              <a:ea typeface="Times New Roman"/>
              <a:cs typeface="Times New Roman"/>
              <a:sym typeface="Times New Roman"/>
            </a:endParaRPr>
          </a:p>
        </p:txBody>
      </p:sp>
      <p:cxnSp>
        <p:nvCxnSpPr>
          <p:cNvPr id="718" name="Google Shape;718;p39"/>
          <p:cNvCxnSpPr/>
          <p:nvPr/>
        </p:nvCxnSpPr>
        <p:spPr>
          <a:xfrm rot="10800000">
            <a:off x="2610625" y="2024475"/>
            <a:ext cx="0" cy="744000"/>
          </a:xfrm>
          <a:prstGeom prst="straightConnector1">
            <a:avLst/>
          </a:prstGeom>
          <a:noFill/>
          <a:ln cap="flat" cmpd="sng" w="19050">
            <a:solidFill>
              <a:srgbClr val="000000"/>
            </a:solidFill>
            <a:prstDash val="solid"/>
            <a:round/>
            <a:headEnd len="med" w="med" type="none"/>
            <a:tailEnd len="med" w="med" type="none"/>
          </a:ln>
        </p:spPr>
      </p:cxnSp>
      <p:cxnSp>
        <p:nvCxnSpPr>
          <p:cNvPr id="719" name="Google Shape;719;p39"/>
          <p:cNvCxnSpPr/>
          <p:nvPr/>
        </p:nvCxnSpPr>
        <p:spPr>
          <a:xfrm>
            <a:off x="2610625" y="2020950"/>
            <a:ext cx="914100" cy="0"/>
          </a:xfrm>
          <a:prstGeom prst="straightConnector1">
            <a:avLst/>
          </a:prstGeom>
          <a:noFill/>
          <a:ln cap="flat" cmpd="sng" w="19050">
            <a:solidFill>
              <a:srgbClr val="000000"/>
            </a:solidFill>
            <a:prstDash val="solid"/>
            <a:round/>
            <a:headEnd len="med" w="med" type="none"/>
            <a:tailEnd len="med" w="med" type="none"/>
          </a:ln>
        </p:spPr>
      </p:cxnSp>
      <p:sp>
        <p:nvSpPr>
          <p:cNvPr id="720" name="Google Shape;720;p39"/>
          <p:cNvSpPr txBox="1"/>
          <p:nvPr/>
        </p:nvSpPr>
        <p:spPr>
          <a:xfrm>
            <a:off x="846375" y="1627750"/>
            <a:ext cx="1695300" cy="7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Decrease consumer demand and increase supply restrictions </a:t>
            </a:r>
            <a:endParaRPr sz="1200">
              <a:latin typeface="Times New Roman"/>
              <a:ea typeface="Times New Roman"/>
              <a:cs typeface="Times New Roman"/>
              <a:sym typeface="Times New Roman"/>
            </a:endParaRPr>
          </a:p>
        </p:txBody>
      </p:sp>
      <p:cxnSp>
        <p:nvCxnSpPr>
          <p:cNvPr id="721" name="Google Shape;721;p39"/>
          <p:cNvCxnSpPr/>
          <p:nvPr/>
        </p:nvCxnSpPr>
        <p:spPr>
          <a:xfrm rot="10800000">
            <a:off x="5506225" y="1414875"/>
            <a:ext cx="0" cy="744000"/>
          </a:xfrm>
          <a:prstGeom prst="straightConnector1">
            <a:avLst/>
          </a:prstGeom>
          <a:noFill/>
          <a:ln cap="flat" cmpd="sng" w="19050">
            <a:solidFill>
              <a:srgbClr val="000000"/>
            </a:solidFill>
            <a:prstDash val="solid"/>
            <a:round/>
            <a:headEnd len="med" w="med" type="none"/>
            <a:tailEnd len="med" w="med" type="none"/>
          </a:ln>
        </p:spPr>
      </p:cxnSp>
      <p:cxnSp>
        <p:nvCxnSpPr>
          <p:cNvPr id="722" name="Google Shape;722;p39"/>
          <p:cNvCxnSpPr/>
          <p:nvPr/>
        </p:nvCxnSpPr>
        <p:spPr>
          <a:xfrm>
            <a:off x="5506225" y="1411350"/>
            <a:ext cx="914100" cy="0"/>
          </a:xfrm>
          <a:prstGeom prst="straightConnector1">
            <a:avLst/>
          </a:prstGeom>
          <a:noFill/>
          <a:ln cap="flat" cmpd="sng" w="19050">
            <a:solidFill>
              <a:srgbClr val="000000"/>
            </a:solidFill>
            <a:prstDash val="solid"/>
            <a:round/>
            <a:headEnd len="med" w="med" type="none"/>
            <a:tailEnd len="med" w="med" type="none"/>
          </a:ln>
        </p:spPr>
      </p:cxnSp>
      <p:sp>
        <p:nvSpPr>
          <p:cNvPr id="723" name="Google Shape;723;p39"/>
          <p:cNvSpPr txBox="1"/>
          <p:nvPr/>
        </p:nvSpPr>
        <p:spPr>
          <a:xfrm>
            <a:off x="4004600" y="1107975"/>
            <a:ext cx="13389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Increase cost from safety protocols </a:t>
            </a:r>
            <a:endParaRPr sz="12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40"/>
          <p:cNvPicPr preferRelativeResize="0"/>
          <p:nvPr/>
        </p:nvPicPr>
        <p:blipFill>
          <a:blip r:embed="rId3">
            <a:alphaModFix/>
          </a:blip>
          <a:stretch>
            <a:fillRect/>
          </a:stretch>
        </p:blipFill>
        <p:spPr>
          <a:xfrm>
            <a:off x="447950" y="1070025"/>
            <a:ext cx="8207701" cy="3063478"/>
          </a:xfrm>
          <a:prstGeom prst="rect">
            <a:avLst/>
          </a:prstGeom>
          <a:noFill/>
          <a:ln>
            <a:noFill/>
          </a:ln>
        </p:spPr>
      </p:pic>
      <p:cxnSp>
        <p:nvCxnSpPr>
          <p:cNvPr id="729" name="Google Shape;729;p40"/>
          <p:cNvCxnSpPr/>
          <p:nvPr/>
        </p:nvCxnSpPr>
        <p:spPr>
          <a:xfrm>
            <a:off x="447950" y="853800"/>
            <a:ext cx="8207700" cy="0"/>
          </a:xfrm>
          <a:prstGeom prst="straightConnector1">
            <a:avLst/>
          </a:prstGeom>
          <a:noFill/>
          <a:ln cap="flat" cmpd="sng" w="9525">
            <a:solidFill>
              <a:schemeClr val="dk2"/>
            </a:solidFill>
            <a:prstDash val="solid"/>
            <a:round/>
            <a:headEnd len="med" w="med" type="none"/>
            <a:tailEnd len="med" w="med" type="none"/>
          </a:ln>
        </p:spPr>
      </p:cxnSp>
      <p:sp>
        <p:nvSpPr>
          <p:cNvPr id="730" name="Google Shape;730;p40"/>
          <p:cNvSpPr txBox="1"/>
          <p:nvPr/>
        </p:nvSpPr>
        <p:spPr>
          <a:xfrm>
            <a:off x="447950" y="359200"/>
            <a:ext cx="3162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Scenario Justification</a:t>
            </a:r>
            <a:endParaRPr sz="2000">
              <a:latin typeface="Times New Roman"/>
              <a:ea typeface="Times New Roman"/>
              <a:cs typeface="Times New Roman"/>
              <a:sym typeface="Times New Roman"/>
            </a:endParaRPr>
          </a:p>
        </p:txBody>
      </p:sp>
      <p:sp>
        <p:nvSpPr>
          <p:cNvPr id="731" name="Google Shape;731;p40"/>
          <p:cNvSpPr txBox="1"/>
          <p:nvPr/>
        </p:nvSpPr>
        <p:spPr>
          <a:xfrm>
            <a:off x="6960450" y="3707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41"/>
          <p:cNvPicPr preferRelativeResize="0"/>
          <p:nvPr/>
        </p:nvPicPr>
        <p:blipFill>
          <a:blip r:embed="rId3">
            <a:alphaModFix/>
          </a:blip>
          <a:stretch>
            <a:fillRect/>
          </a:stretch>
        </p:blipFill>
        <p:spPr>
          <a:xfrm>
            <a:off x="487925" y="934800"/>
            <a:ext cx="6602575" cy="3885625"/>
          </a:xfrm>
          <a:prstGeom prst="rect">
            <a:avLst/>
          </a:prstGeom>
          <a:noFill/>
          <a:ln>
            <a:noFill/>
          </a:ln>
        </p:spPr>
      </p:pic>
      <p:cxnSp>
        <p:nvCxnSpPr>
          <p:cNvPr id="737" name="Google Shape;737;p41"/>
          <p:cNvCxnSpPr/>
          <p:nvPr/>
        </p:nvCxnSpPr>
        <p:spPr>
          <a:xfrm>
            <a:off x="447950" y="853800"/>
            <a:ext cx="8207700" cy="0"/>
          </a:xfrm>
          <a:prstGeom prst="straightConnector1">
            <a:avLst/>
          </a:prstGeom>
          <a:noFill/>
          <a:ln cap="flat" cmpd="sng" w="9525">
            <a:solidFill>
              <a:schemeClr val="dk2"/>
            </a:solidFill>
            <a:prstDash val="solid"/>
            <a:round/>
            <a:headEnd len="med" w="med" type="none"/>
            <a:tailEnd len="med" w="med" type="none"/>
          </a:ln>
        </p:spPr>
      </p:cxnSp>
      <p:sp>
        <p:nvSpPr>
          <p:cNvPr id="738" name="Google Shape;738;p41"/>
          <p:cNvSpPr txBox="1"/>
          <p:nvPr/>
        </p:nvSpPr>
        <p:spPr>
          <a:xfrm>
            <a:off x="447950" y="359200"/>
            <a:ext cx="3162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Financial Projections</a:t>
            </a:r>
            <a:endParaRPr sz="2000">
              <a:latin typeface="Times New Roman"/>
              <a:ea typeface="Times New Roman"/>
              <a:cs typeface="Times New Roman"/>
              <a:sym typeface="Times New Roman"/>
            </a:endParaRPr>
          </a:p>
        </p:txBody>
      </p:sp>
      <p:sp>
        <p:nvSpPr>
          <p:cNvPr id="739" name="Google Shape;739;p41"/>
          <p:cNvSpPr txBox="1"/>
          <p:nvPr/>
        </p:nvSpPr>
        <p:spPr>
          <a:xfrm>
            <a:off x="6960450" y="3707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42"/>
          <p:cNvPicPr preferRelativeResize="0"/>
          <p:nvPr/>
        </p:nvPicPr>
        <p:blipFill rotWithShape="1">
          <a:blip r:embed="rId3">
            <a:alphaModFix/>
          </a:blip>
          <a:srcRect b="0" l="0" r="0" t="30371"/>
          <a:stretch/>
        </p:blipFill>
        <p:spPr>
          <a:xfrm>
            <a:off x="561825" y="887187"/>
            <a:ext cx="3938825" cy="3369126"/>
          </a:xfrm>
          <a:prstGeom prst="rect">
            <a:avLst/>
          </a:prstGeom>
          <a:noFill/>
          <a:ln>
            <a:noFill/>
          </a:ln>
        </p:spPr>
      </p:pic>
      <p:pic>
        <p:nvPicPr>
          <p:cNvPr id="745" name="Google Shape;745;p42"/>
          <p:cNvPicPr preferRelativeResize="0"/>
          <p:nvPr/>
        </p:nvPicPr>
        <p:blipFill>
          <a:blip r:embed="rId4">
            <a:alphaModFix/>
          </a:blip>
          <a:stretch>
            <a:fillRect/>
          </a:stretch>
        </p:blipFill>
        <p:spPr>
          <a:xfrm>
            <a:off x="4786575" y="1088674"/>
            <a:ext cx="3938825" cy="1483085"/>
          </a:xfrm>
          <a:prstGeom prst="rect">
            <a:avLst/>
          </a:prstGeom>
          <a:noFill/>
          <a:ln>
            <a:noFill/>
          </a:ln>
        </p:spPr>
      </p:pic>
      <p:cxnSp>
        <p:nvCxnSpPr>
          <p:cNvPr id="746" name="Google Shape;746;p42"/>
          <p:cNvCxnSpPr/>
          <p:nvPr/>
        </p:nvCxnSpPr>
        <p:spPr>
          <a:xfrm>
            <a:off x="447950" y="853800"/>
            <a:ext cx="8207700" cy="0"/>
          </a:xfrm>
          <a:prstGeom prst="straightConnector1">
            <a:avLst/>
          </a:prstGeom>
          <a:noFill/>
          <a:ln cap="flat" cmpd="sng" w="9525">
            <a:solidFill>
              <a:schemeClr val="dk2"/>
            </a:solidFill>
            <a:prstDash val="solid"/>
            <a:round/>
            <a:headEnd len="med" w="med" type="none"/>
            <a:tailEnd len="med" w="med" type="none"/>
          </a:ln>
        </p:spPr>
      </p:cxnSp>
      <p:sp>
        <p:nvSpPr>
          <p:cNvPr id="747" name="Google Shape;747;p42"/>
          <p:cNvSpPr txBox="1"/>
          <p:nvPr/>
        </p:nvSpPr>
        <p:spPr>
          <a:xfrm>
            <a:off x="447950" y="359200"/>
            <a:ext cx="3162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Financial Projections</a:t>
            </a:r>
            <a:endParaRPr sz="2000">
              <a:latin typeface="Times New Roman"/>
              <a:ea typeface="Times New Roman"/>
              <a:cs typeface="Times New Roman"/>
              <a:sym typeface="Times New Roman"/>
            </a:endParaRPr>
          </a:p>
        </p:txBody>
      </p:sp>
      <p:sp>
        <p:nvSpPr>
          <p:cNvPr id="748" name="Google Shape;748;p42"/>
          <p:cNvSpPr txBox="1"/>
          <p:nvPr/>
        </p:nvSpPr>
        <p:spPr>
          <a:xfrm>
            <a:off x="6960450" y="3707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43"/>
          <p:cNvPicPr preferRelativeResize="0"/>
          <p:nvPr/>
        </p:nvPicPr>
        <p:blipFill>
          <a:blip r:embed="rId3">
            <a:alphaModFix/>
          </a:blip>
          <a:stretch>
            <a:fillRect/>
          </a:stretch>
        </p:blipFill>
        <p:spPr>
          <a:xfrm>
            <a:off x="429308" y="936375"/>
            <a:ext cx="6646544" cy="3884575"/>
          </a:xfrm>
          <a:prstGeom prst="rect">
            <a:avLst/>
          </a:prstGeom>
          <a:noFill/>
          <a:ln>
            <a:noFill/>
          </a:ln>
        </p:spPr>
      </p:pic>
      <p:cxnSp>
        <p:nvCxnSpPr>
          <p:cNvPr id="754" name="Google Shape;754;p43"/>
          <p:cNvCxnSpPr/>
          <p:nvPr/>
        </p:nvCxnSpPr>
        <p:spPr>
          <a:xfrm>
            <a:off x="447950" y="853800"/>
            <a:ext cx="8207700" cy="0"/>
          </a:xfrm>
          <a:prstGeom prst="straightConnector1">
            <a:avLst/>
          </a:prstGeom>
          <a:noFill/>
          <a:ln cap="flat" cmpd="sng" w="9525">
            <a:solidFill>
              <a:schemeClr val="dk2"/>
            </a:solidFill>
            <a:prstDash val="solid"/>
            <a:round/>
            <a:headEnd len="med" w="med" type="none"/>
            <a:tailEnd len="med" w="med" type="none"/>
          </a:ln>
        </p:spPr>
      </p:cxnSp>
      <p:sp>
        <p:nvSpPr>
          <p:cNvPr id="755" name="Google Shape;755;p43"/>
          <p:cNvSpPr txBox="1"/>
          <p:nvPr/>
        </p:nvSpPr>
        <p:spPr>
          <a:xfrm>
            <a:off x="447950" y="359200"/>
            <a:ext cx="48216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Worst-Case scenario financials</a:t>
            </a:r>
            <a:endParaRPr sz="2000">
              <a:latin typeface="Times New Roman"/>
              <a:ea typeface="Times New Roman"/>
              <a:cs typeface="Times New Roman"/>
              <a:sym typeface="Times New Roman"/>
            </a:endParaRPr>
          </a:p>
        </p:txBody>
      </p:sp>
      <p:sp>
        <p:nvSpPr>
          <p:cNvPr id="756" name="Google Shape;756;p43"/>
          <p:cNvSpPr txBox="1"/>
          <p:nvPr/>
        </p:nvSpPr>
        <p:spPr>
          <a:xfrm>
            <a:off x="6960450" y="3707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44"/>
          <p:cNvPicPr preferRelativeResize="0"/>
          <p:nvPr/>
        </p:nvPicPr>
        <p:blipFill>
          <a:blip r:embed="rId3">
            <a:alphaModFix/>
          </a:blip>
          <a:stretch>
            <a:fillRect/>
          </a:stretch>
        </p:blipFill>
        <p:spPr>
          <a:xfrm>
            <a:off x="483900" y="929350"/>
            <a:ext cx="5697826" cy="4031675"/>
          </a:xfrm>
          <a:prstGeom prst="rect">
            <a:avLst/>
          </a:prstGeom>
          <a:noFill/>
          <a:ln>
            <a:noFill/>
          </a:ln>
        </p:spPr>
      </p:pic>
      <p:sp>
        <p:nvSpPr>
          <p:cNvPr id="762" name="Google Shape;762;p44"/>
          <p:cNvSpPr txBox="1"/>
          <p:nvPr/>
        </p:nvSpPr>
        <p:spPr>
          <a:xfrm>
            <a:off x="447950" y="359200"/>
            <a:ext cx="48216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Worst-Case scenario financials</a:t>
            </a:r>
            <a:endParaRPr sz="2000">
              <a:latin typeface="Times New Roman"/>
              <a:ea typeface="Times New Roman"/>
              <a:cs typeface="Times New Roman"/>
              <a:sym typeface="Times New Roman"/>
            </a:endParaRPr>
          </a:p>
        </p:txBody>
      </p:sp>
      <p:sp>
        <p:nvSpPr>
          <p:cNvPr id="763" name="Google Shape;763;p44"/>
          <p:cNvSpPr txBox="1"/>
          <p:nvPr/>
        </p:nvSpPr>
        <p:spPr>
          <a:xfrm>
            <a:off x="6960450" y="3707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cxnSp>
        <p:nvCxnSpPr>
          <p:cNvPr id="764" name="Google Shape;764;p44"/>
          <p:cNvCxnSpPr/>
          <p:nvPr/>
        </p:nvCxnSpPr>
        <p:spPr>
          <a:xfrm>
            <a:off x="468150" y="834700"/>
            <a:ext cx="8207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ctrTitle"/>
          </p:nvPr>
        </p:nvSpPr>
        <p:spPr>
          <a:xfrm>
            <a:off x="208625" y="165300"/>
            <a:ext cx="6837600" cy="68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2300"/>
              <a:buFont typeface="Times"/>
              <a:buNone/>
            </a:pPr>
            <a:r>
              <a:rPr lang="en" sz="1800">
                <a:solidFill>
                  <a:schemeClr val="dk1"/>
                </a:solidFill>
                <a:latin typeface="Times"/>
                <a:ea typeface="Times"/>
                <a:cs typeface="Times"/>
                <a:sym typeface="Times"/>
              </a:rPr>
              <a:t>Enhanced digital presence focused on consumer needs and safety</a:t>
            </a:r>
            <a:endParaRPr sz="1800">
              <a:solidFill>
                <a:schemeClr val="dk1"/>
              </a:solidFill>
              <a:latin typeface="Times"/>
              <a:ea typeface="Times"/>
              <a:cs typeface="Times"/>
              <a:sym typeface="Times"/>
            </a:endParaRPr>
          </a:p>
          <a:p>
            <a:pPr indent="0" lvl="0" marL="0" rtl="0" algn="l">
              <a:lnSpc>
                <a:spcPct val="90000"/>
              </a:lnSpc>
              <a:spcBef>
                <a:spcPts val="0"/>
              </a:spcBef>
              <a:spcAft>
                <a:spcPts val="0"/>
              </a:spcAft>
              <a:buClr>
                <a:schemeClr val="accent1"/>
              </a:buClr>
              <a:buSzPts val="2300"/>
              <a:buFont typeface="Times"/>
              <a:buNone/>
            </a:pPr>
            <a:r>
              <a:t/>
            </a:r>
            <a:endParaRPr sz="1800">
              <a:solidFill>
                <a:schemeClr val="dk1"/>
              </a:solidFill>
              <a:latin typeface="Times"/>
              <a:ea typeface="Times"/>
              <a:cs typeface="Times"/>
              <a:sym typeface="Times"/>
            </a:endParaRPr>
          </a:p>
        </p:txBody>
      </p:sp>
      <p:cxnSp>
        <p:nvCxnSpPr>
          <p:cNvPr id="113" name="Google Shape;113;p18"/>
          <p:cNvCxnSpPr/>
          <p:nvPr/>
        </p:nvCxnSpPr>
        <p:spPr>
          <a:xfrm>
            <a:off x="315750" y="710675"/>
            <a:ext cx="8460900" cy="3600"/>
          </a:xfrm>
          <a:prstGeom prst="straightConnector1">
            <a:avLst/>
          </a:prstGeom>
          <a:noFill/>
          <a:ln cap="flat" cmpd="sng" w="9525">
            <a:solidFill>
              <a:schemeClr val="dk2"/>
            </a:solidFill>
            <a:prstDash val="solid"/>
            <a:round/>
            <a:headEnd len="med" w="med" type="none"/>
            <a:tailEnd len="med" w="med" type="none"/>
          </a:ln>
        </p:spPr>
      </p:cxnSp>
      <p:sp>
        <p:nvSpPr>
          <p:cNvPr id="114" name="Google Shape;114;p18"/>
          <p:cNvSpPr txBox="1"/>
          <p:nvPr/>
        </p:nvSpPr>
        <p:spPr>
          <a:xfrm>
            <a:off x="6916200" y="165300"/>
            <a:ext cx="18438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Delivery &amp; Pick-Up</a:t>
            </a:r>
            <a:endParaRPr b="1">
              <a:latin typeface="Times New Roman"/>
              <a:ea typeface="Times New Roman"/>
              <a:cs typeface="Times New Roman"/>
              <a:sym typeface="Times New Roman"/>
            </a:endParaRPr>
          </a:p>
        </p:txBody>
      </p:sp>
      <p:sp>
        <p:nvSpPr>
          <p:cNvPr id="115" name="Google Shape;115;p18"/>
          <p:cNvSpPr/>
          <p:nvPr/>
        </p:nvSpPr>
        <p:spPr>
          <a:xfrm rot="4364215">
            <a:off x="411944" y="1559890"/>
            <a:ext cx="732916" cy="732630"/>
          </a:xfrm>
          <a:prstGeom prst="blockArc">
            <a:avLst>
              <a:gd fmla="val 11284814" name="adj1"/>
              <a:gd fmla="val 2800297" name="adj2"/>
              <a:gd fmla="val 25162" name="adj3"/>
            </a:avLst>
          </a:prstGeom>
          <a:solidFill>
            <a:srgbClr val="9924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rot="-7010915">
            <a:off x="412345" y="1559364"/>
            <a:ext cx="732008" cy="734153"/>
          </a:xfrm>
          <a:prstGeom prst="blockArc">
            <a:avLst>
              <a:gd fmla="val 13817810" name="adj1"/>
              <a:gd fmla="val 1068537" name="adj2"/>
              <a:gd fmla="val 23899" name="adj3"/>
            </a:avLst>
          </a:prstGeom>
          <a:solidFill>
            <a:srgbClr val="FFC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nvSpPr>
        <p:spPr>
          <a:xfrm>
            <a:off x="1161925" y="1582200"/>
            <a:ext cx="1594800" cy="68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60% </a:t>
            </a:r>
            <a:r>
              <a:rPr lang="en" sz="1100">
                <a:solidFill>
                  <a:schemeClr val="dk1"/>
                </a:solidFill>
                <a:latin typeface="Times New Roman"/>
                <a:ea typeface="Times New Roman"/>
                <a:cs typeface="Times New Roman"/>
                <a:sym typeface="Times New Roman"/>
              </a:rPr>
              <a:t>of respondents </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regularly order Southeast Asian cuisine</a:t>
            </a:r>
            <a:endParaRPr sz="1100"/>
          </a:p>
        </p:txBody>
      </p:sp>
      <p:sp>
        <p:nvSpPr>
          <p:cNvPr id="118" name="Google Shape;118;p18"/>
          <p:cNvSpPr txBox="1"/>
          <p:nvPr/>
        </p:nvSpPr>
        <p:spPr>
          <a:xfrm>
            <a:off x="315750" y="902650"/>
            <a:ext cx="2428500" cy="2481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Consumer Research</a:t>
            </a:r>
            <a:endParaRPr b="1">
              <a:solidFill>
                <a:srgbClr val="FFFFFF"/>
              </a:solidFill>
              <a:latin typeface="Times New Roman"/>
              <a:ea typeface="Times New Roman"/>
              <a:cs typeface="Times New Roman"/>
              <a:sym typeface="Times New Roman"/>
            </a:endParaRPr>
          </a:p>
        </p:txBody>
      </p:sp>
      <p:sp>
        <p:nvSpPr>
          <p:cNvPr id="119" name="Google Shape;119;p18"/>
          <p:cNvSpPr/>
          <p:nvPr/>
        </p:nvSpPr>
        <p:spPr>
          <a:xfrm rot="4364215">
            <a:off x="411983" y="2594937"/>
            <a:ext cx="732916" cy="732630"/>
          </a:xfrm>
          <a:prstGeom prst="blockArc">
            <a:avLst>
              <a:gd fmla="val 11284814" name="adj1"/>
              <a:gd fmla="val 16081601" name="adj2"/>
              <a:gd fmla="val 23093" name="adj3"/>
            </a:avLst>
          </a:prstGeom>
          <a:solidFill>
            <a:srgbClr val="9924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rot="-7010915">
            <a:off x="412384" y="2594411"/>
            <a:ext cx="732008" cy="734153"/>
          </a:xfrm>
          <a:prstGeom prst="blockArc">
            <a:avLst>
              <a:gd fmla="val 5930766" name="adj1"/>
              <a:gd fmla="val 1068537" name="adj2"/>
              <a:gd fmla="val 23899" name="adj3"/>
            </a:avLst>
          </a:prstGeom>
          <a:solidFill>
            <a:srgbClr val="FFC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nvSpPr>
        <p:spPr>
          <a:xfrm>
            <a:off x="1224750" y="2535825"/>
            <a:ext cx="1594800" cy="7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25% </a:t>
            </a:r>
            <a:r>
              <a:rPr lang="en" sz="1100">
                <a:solidFill>
                  <a:schemeClr val="dk1"/>
                </a:solidFill>
                <a:latin typeface="Times New Roman"/>
                <a:ea typeface="Times New Roman"/>
                <a:cs typeface="Times New Roman"/>
                <a:sym typeface="Times New Roman"/>
              </a:rPr>
              <a:t>of </a:t>
            </a:r>
            <a:r>
              <a:rPr lang="en" sz="1100">
                <a:solidFill>
                  <a:schemeClr val="dk1"/>
                </a:solidFill>
                <a:latin typeface="Times New Roman"/>
                <a:ea typeface="Times New Roman"/>
                <a:cs typeface="Times New Roman"/>
                <a:sym typeface="Times New Roman"/>
              </a:rPr>
              <a:t>respondents are more likely to order delivery if a livestream grill is available</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122" name="Google Shape;122;p18"/>
          <p:cNvSpPr/>
          <p:nvPr/>
        </p:nvSpPr>
        <p:spPr>
          <a:xfrm rot="-7010915">
            <a:off x="412288" y="3596224"/>
            <a:ext cx="732008" cy="734153"/>
          </a:xfrm>
          <a:prstGeom prst="blockArc">
            <a:avLst>
              <a:gd fmla="val 5930766" name="adj1"/>
              <a:gd fmla="val 1068537" name="adj2"/>
              <a:gd fmla="val 23899" name="adj3"/>
            </a:avLst>
          </a:prstGeom>
          <a:solidFill>
            <a:srgbClr val="FFC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1232300" y="3575850"/>
            <a:ext cx="1594800" cy="7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47% </a:t>
            </a:r>
            <a:r>
              <a:rPr lang="en" sz="1100">
                <a:solidFill>
                  <a:schemeClr val="dk1"/>
                </a:solidFill>
                <a:latin typeface="Times New Roman"/>
                <a:ea typeface="Times New Roman"/>
                <a:cs typeface="Times New Roman"/>
                <a:sym typeface="Times New Roman"/>
              </a:rPr>
              <a:t>of respondents have ordered delivery &amp; pickup more often in the last three months</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100">
              <a:solidFill>
                <a:schemeClr val="dk1"/>
              </a:solidFill>
              <a:latin typeface="Times New Roman"/>
              <a:ea typeface="Times New Roman"/>
              <a:cs typeface="Times New Roman"/>
              <a:sym typeface="Times New Roman"/>
            </a:endParaRPr>
          </a:p>
        </p:txBody>
      </p:sp>
      <p:sp>
        <p:nvSpPr>
          <p:cNvPr id="124" name="Google Shape;124;p18"/>
          <p:cNvSpPr/>
          <p:nvPr/>
        </p:nvSpPr>
        <p:spPr>
          <a:xfrm rot="4364215">
            <a:off x="411887" y="3596749"/>
            <a:ext cx="732916" cy="732630"/>
          </a:xfrm>
          <a:prstGeom prst="blockArc">
            <a:avLst>
              <a:gd fmla="val 11284814" name="adj1"/>
              <a:gd fmla="val 20563536" name="adj2"/>
              <a:gd fmla="val 22949" name="adj3"/>
            </a:avLst>
          </a:prstGeom>
          <a:solidFill>
            <a:srgbClr val="9924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8"/>
          <p:cNvPicPr preferRelativeResize="0"/>
          <p:nvPr/>
        </p:nvPicPr>
        <p:blipFill rotWithShape="1">
          <a:blip r:embed="rId3">
            <a:alphaModFix/>
          </a:blip>
          <a:srcRect b="7517" l="23992" r="29866" t="7245"/>
          <a:stretch/>
        </p:blipFill>
        <p:spPr>
          <a:xfrm>
            <a:off x="4852925" y="1285313"/>
            <a:ext cx="1843798" cy="3406201"/>
          </a:xfrm>
          <a:prstGeom prst="rect">
            <a:avLst/>
          </a:prstGeom>
          <a:noFill/>
          <a:ln>
            <a:noFill/>
          </a:ln>
        </p:spPr>
      </p:pic>
      <p:grpSp>
        <p:nvGrpSpPr>
          <p:cNvPr id="126" name="Google Shape;126;p18"/>
          <p:cNvGrpSpPr/>
          <p:nvPr/>
        </p:nvGrpSpPr>
        <p:grpSpPr>
          <a:xfrm>
            <a:off x="3062351" y="1305425"/>
            <a:ext cx="2020404" cy="3441790"/>
            <a:chOff x="3238401" y="1139750"/>
            <a:chExt cx="2020404" cy="3441790"/>
          </a:xfrm>
        </p:grpSpPr>
        <p:cxnSp>
          <p:nvCxnSpPr>
            <p:cNvPr id="127" name="Google Shape;127;p18"/>
            <p:cNvCxnSpPr/>
            <p:nvPr/>
          </p:nvCxnSpPr>
          <p:spPr>
            <a:xfrm>
              <a:off x="3426705" y="1681374"/>
              <a:ext cx="0" cy="503100"/>
            </a:xfrm>
            <a:prstGeom prst="straightConnector1">
              <a:avLst/>
            </a:prstGeom>
            <a:noFill/>
            <a:ln cap="flat" cmpd="sng" w="19050">
              <a:solidFill>
                <a:schemeClr val="dk2"/>
              </a:solidFill>
              <a:prstDash val="solid"/>
              <a:round/>
              <a:headEnd len="med" w="med" type="none"/>
              <a:tailEnd len="med" w="med" type="oval"/>
            </a:ln>
          </p:spPr>
        </p:cxnSp>
        <p:pic>
          <p:nvPicPr>
            <p:cNvPr descr="A close up of a logo&#10;&#10;Description automatically generated" id="128" name="Google Shape;128;p18"/>
            <p:cNvPicPr preferRelativeResize="0"/>
            <p:nvPr/>
          </p:nvPicPr>
          <p:blipFill rotWithShape="1">
            <a:blip r:embed="rId4">
              <a:alphaModFix/>
            </a:blip>
            <a:srcRect b="0" l="0" r="0" t="0"/>
            <a:stretch/>
          </p:blipFill>
          <p:spPr>
            <a:xfrm>
              <a:off x="3242501" y="1157658"/>
              <a:ext cx="337816" cy="375585"/>
            </a:xfrm>
            <a:prstGeom prst="rect">
              <a:avLst/>
            </a:prstGeom>
            <a:noFill/>
            <a:ln>
              <a:noFill/>
            </a:ln>
          </p:spPr>
        </p:pic>
        <p:sp>
          <p:nvSpPr>
            <p:cNvPr id="129" name="Google Shape;129;p18"/>
            <p:cNvSpPr txBox="1"/>
            <p:nvPr/>
          </p:nvSpPr>
          <p:spPr>
            <a:xfrm>
              <a:off x="3596254" y="1139750"/>
              <a:ext cx="16584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a:ea typeface="Times"/>
                  <a:cs typeface="Times"/>
                  <a:sym typeface="Times"/>
                </a:rPr>
                <a:t>Live Grill</a:t>
              </a:r>
              <a:endParaRPr b="1">
                <a:latin typeface="Times"/>
                <a:ea typeface="Times"/>
                <a:cs typeface="Times"/>
                <a:sym typeface="Times"/>
              </a:endParaRPr>
            </a:p>
          </p:txBody>
        </p:sp>
        <p:sp>
          <p:nvSpPr>
            <p:cNvPr id="130" name="Google Shape;130;p18"/>
            <p:cNvSpPr txBox="1"/>
            <p:nvPr/>
          </p:nvSpPr>
          <p:spPr>
            <a:xfrm>
              <a:off x="3572913" y="1506000"/>
              <a:ext cx="1420500" cy="68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Preserve the hibachi experience by w</a:t>
              </a:r>
              <a:r>
                <a:rPr lang="en" sz="1100">
                  <a:solidFill>
                    <a:schemeClr val="dk1"/>
                  </a:solidFill>
                  <a:latin typeface="Times New Roman"/>
                  <a:ea typeface="Times New Roman"/>
                  <a:cs typeface="Times New Roman"/>
                  <a:sym typeface="Times New Roman"/>
                </a:rPr>
                <a:t>atching your food being prepared.</a:t>
              </a:r>
              <a:endParaRPr sz="1100">
                <a:latin typeface="Times New Roman"/>
                <a:ea typeface="Times New Roman"/>
                <a:cs typeface="Times New Roman"/>
                <a:sym typeface="Times New Roman"/>
              </a:endParaRPr>
            </a:p>
          </p:txBody>
        </p:sp>
        <p:cxnSp>
          <p:nvCxnSpPr>
            <p:cNvPr id="131" name="Google Shape;131;p18"/>
            <p:cNvCxnSpPr/>
            <p:nvPr/>
          </p:nvCxnSpPr>
          <p:spPr>
            <a:xfrm>
              <a:off x="3412301" y="2905131"/>
              <a:ext cx="1200" cy="524400"/>
            </a:xfrm>
            <a:prstGeom prst="straightConnector1">
              <a:avLst/>
            </a:prstGeom>
            <a:noFill/>
            <a:ln cap="flat" cmpd="sng" w="19050">
              <a:solidFill>
                <a:schemeClr val="dk2"/>
              </a:solidFill>
              <a:prstDash val="solid"/>
              <a:round/>
              <a:headEnd len="med" w="med" type="none"/>
              <a:tailEnd len="med" w="med" type="oval"/>
            </a:ln>
          </p:spPr>
        </p:cxnSp>
        <p:sp>
          <p:nvSpPr>
            <p:cNvPr id="132" name="Google Shape;132;p18"/>
            <p:cNvSpPr txBox="1"/>
            <p:nvPr/>
          </p:nvSpPr>
          <p:spPr>
            <a:xfrm>
              <a:off x="3596241" y="2330129"/>
              <a:ext cx="16584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a:ea typeface="Times"/>
                  <a:cs typeface="Times"/>
                  <a:sym typeface="Times"/>
                </a:rPr>
                <a:t>Third Party Apps</a:t>
              </a:r>
              <a:endParaRPr b="1">
                <a:solidFill>
                  <a:schemeClr val="dk1"/>
                </a:solidFill>
                <a:latin typeface="Times"/>
                <a:ea typeface="Times"/>
                <a:cs typeface="Times"/>
                <a:sym typeface="Times"/>
              </a:endParaRPr>
            </a:p>
          </p:txBody>
        </p:sp>
        <p:sp>
          <p:nvSpPr>
            <p:cNvPr id="133" name="Google Shape;133;p18"/>
            <p:cNvSpPr txBox="1"/>
            <p:nvPr/>
          </p:nvSpPr>
          <p:spPr>
            <a:xfrm>
              <a:off x="3592050" y="2634588"/>
              <a:ext cx="1383900" cy="83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Promote market presence and penetration by utilizing </a:t>
              </a:r>
              <a:r>
                <a:rPr lang="en" sz="1100">
                  <a:solidFill>
                    <a:schemeClr val="dk1"/>
                  </a:solidFill>
                  <a:latin typeface="Times New Roman"/>
                  <a:ea typeface="Times New Roman"/>
                  <a:cs typeface="Times New Roman"/>
                  <a:sym typeface="Times New Roman"/>
                </a:rPr>
                <a:t>Grubhub, Doordash etc.</a:t>
              </a:r>
              <a:endParaRPr sz="1100">
                <a:latin typeface="Times New Roman"/>
                <a:ea typeface="Times New Roman"/>
                <a:cs typeface="Times New Roman"/>
                <a:sym typeface="Times New Roman"/>
              </a:endParaRPr>
            </a:p>
          </p:txBody>
        </p:sp>
        <p:cxnSp>
          <p:nvCxnSpPr>
            <p:cNvPr id="134" name="Google Shape;134;p18"/>
            <p:cNvCxnSpPr/>
            <p:nvPr/>
          </p:nvCxnSpPr>
          <p:spPr>
            <a:xfrm>
              <a:off x="3421364" y="3951403"/>
              <a:ext cx="0" cy="503100"/>
            </a:xfrm>
            <a:prstGeom prst="straightConnector1">
              <a:avLst/>
            </a:prstGeom>
            <a:noFill/>
            <a:ln cap="flat" cmpd="sng" w="19050">
              <a:solidFill>
                <a:schemeClr val="dk2"/>
              </a:solidFill>
              <a:prstDash val="solid"/>
              <a:round/>
              <a:headEnd len="med" w="med" type="none"/>
              <a:tailEnd len="med" w="med" type="oval"/>
            </a:ln>
          </p:spPr>
        </p:cxnSp>
        <p:sp>
          <p:nvSpPr>
            <p:cNvPr id="135" name="Google Shape;135;p18"/>
            <p:cNvSpPr txBox="1"/>
            <p:nvPr/>
          </p:nvSpPr>
          <p:spPr>
            <a:xfrm>
              <a:off x="3600391" y="3520504"/>
              <a:ext cx="16584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a:ea typeface="Times"/>
                  <a:cs typeface="Times"/>
                  <a:sym typeface="Times"/>
                </a:rPr>
                <a:t>Storytelling</a:t>
              </a:r>
              <a:endParaRPr b="1">
                <a:solidFill>
                  <a:schemeClr val="dk1"/>
                </a:solidFill>
                <a:latin typeface="Times"/>
                <a:ea typeface="Times"/>
                <a:cs typeface="Times"/>
                <a:sym typeface="Times"/>
              </a:endParaRPr>
            </a:p>
          </p:txBody>
        </p:sp>
        <p:sp>
          <p:nvSpPr>
            <p:cNvPr id="136" name="Google Shape;136;p18"/>
            <p:cNvSpPr txBox="1"/>
            <p:nvPr/>
          </p:nvSpPr>
          <p:spPr>
            <a:xfrm>
              <a:off x="3600405" y="3824340"/>
              <a:ext cx="1658400" cy="7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Highlight the stories of our chefs, waiters, and hosts and their culinary journey.</a:t>
              </a:r>
              <a:endParaRPr sz="1100">
                <a:latin typeface="Times New Roman"/>
                <a:ea typeface="Times New Roman"/>
                <a:cs typeface="Times New Roman"/>
                <a:sym typeface="Times New Roman"/>
              </a:endParaRPr>
            </a:p>
          </p:txBody>
        </p:sp>
        <p:pic>
          <p:nvPicPr>
            <p:cNvPr id="137" name="Google Shape;137;p18"/>
            <p:cNvPicPr preferRelativeResize="0"/>
            <p:nvPr/>
          </p:nvPicPr>
          <p:blipFill>
            <a:blip r:embed="rId5">
              <a:alphaModFix/>
            </a:blip>
            <a:stretch>
              <a:fillRect/>
            </a:stretch>
          </p:blipFill>
          <p:spPr>
            <a:xfrm>
              <a:off x="3238401" y="3477466"/>
              <a:ext cx="360237" cy="400499"/>
            </a:xfrm>
            <a:prstGeom prst="rect">
              <a:avLst/>
            </a:prstGeom>
            <a:noFill/>
            <a:ln>
              <a:noFill/>
            </a:ln>
          </p:spPr>
        </p:pic>
        <p:pic>
          <p:nvPicPr>
            <p:cNvPr id="138" name="Google Shape;138;p18"/>
            <p:cNvPicPr preferRelativeResize="0"/>
            <p:nvPr/>
          </p:nvPicPr>
          <p:blipFill>
            <a:blip r:embed="rId6">
              <a:alphaModFix/>
            </a:blip>
            <a:stretch>
              <a:fillRect/>
            </a:stretch>
          </p:blipFill>
          <p:spPr>
            <a:xfrm>
              <a:off x="3286316" y="2305112"/>
              <a:ext cx="259649" cy="400501"/>
            </a:xfrm>
            <a:prstGeom prst="rect">
              <a:avLst/>
            </a:prstGeom>
            <a:noFill/>
            <a:ln>
              <a:noFill/>
            </a:ln>
          </p:spPr>
        </p:pic>
      </p:grpSp>
      <p:grpSp>
        <p:nvGrpSpPr>
          <p:cNvPr id="139" name="Google Shape;139;p18"/>
          <p:cNvGrpSpPr/>
          <p:nvPr/>
        </p:nvGrpSpPr>
        <p:grpSpPr>
          <a:xfrm>
            <a:off x="6696736" y="1342725"/>
            <a:ext cx="2428464" cy="3425130"/>
            <a:chOff x="5042286" y="1123475"/>
            <a:chExt cx="2428464" cy="3425130"/>
          </a:xfrm>
        </p:grpSpPr>
        <p:grpSp>
          <p:nvGrpSpPr>
            <p:cNvPr id="140" name="Google Shape;140;p18"/>
            <p:cNvGrpSpPr/>
            <p:nvPr/>
          </p:nvGrpSpPr>
          <p:grpSpPr>
            <a:xfrm>
              <a:off x="5139638" y="1123475"/>
              <a:ext cx="2331113" cy="390250"/>
              <a:chOff x="5139638" y="1243438"/>
              <a:chExt cx="2331113" cy="390250"/>
            </a:xfrm>
          </p:grpSpPr>
          <p:pic>
            <p:nvPicPr>
              <p:cNvPr id="141" name="Google Shape;141;p18"/>
              <p:cNvPicPr preferRelativeResize="0"/>
              <p:nvPr/>
            </p:nvPicPr>
            <p:blipFill>
              <a:blip r:embed="rId7">
                <a:alphaModFix/>
              </a:blip>
              <a:stretch>
                <a:fillRect/>
              </a:stretch>
            </p:blipFill>
            <p:spPr>
              <a:xfrm>
                <a:off x="5139638" y="1258113"/>
                <a:ext cx="375575" cy="375575"/>
              </a:xfrm>
              <a:prstGeom prst="rect">
                <a:avLst/>
              </a:prstGeom>
              <a:noFill/>
              <a:ln>
                <a:noFill/>
              </a:ln>
            </p:spPr>
          </p:pic>
          <p:sp>
            <p:nvSpPr>
              <p:cNvPr id="142" name="Google Shape;142;p18"/>
              <p:cNvSpPr txBox="1"/>
              <p:nvPr/>
            </p:nvSpPr>
            <p:spPr>
              <a:xfrm>
                <a:off x="5486250" y="1243438"/>
                <a:ext cx="19845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a:ea typeface="Times"/>
                    <a:cs typeface="Times"/>
                    <a:sym typeface="Times"/>
                  </a:rPr>
                  <a:t>Rebranding</a:t>
                </a:r>
                <a:endParaRPr b="1">
                  <a:latin typeface="Times"/>
                  <a:ea typeface="Times"/>
                  <a:cs typeface="Times"/>
                  <a:sym typeface="Times"/>
                </a:endParaRPr>
              </a:p>
            </p:txBody>
          </p:sp>
        </p:grpSp>
        <p:sp>
          <p:nvSpPr>
            <p:cNvPr id="143" name="Google Shape;143;p18"/>
            <p:cNvSpPr txBox="1"/>
            <p:nvPr/>
          </p:nvSpPr>
          <p:spPr>
            <a:xfrm>
              <a:off x="5505625" y="1535700"/>
              <a:ext cx="1447200" cy="8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Improve consumer engagement through a new website with CRM functions.</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grpSp>
          <p:nvGrpSpPr>
            <p:cNvPr id="144" name="Google Shape;144;p18"/>
            <p:cNvGrpSpPr/>
            <p:nvPr/>
          </p:nvGrpSpPr>
          <p:grpSpPr>
            <a:xfrm>
              <a:off x="5556600" y="3497725"/>
              <a:ext cx="1843800" cy="1050880"/>
              <a:chOff x="790275" y="3615950"/>
              <a:chExt cx="1843800" cy="1050880"/>
            </a:xfrm>
          </p:grpSpPr>
          <p:sp>
            <p:nvSpPr>
              <p:cNvPr id="145" name="Google Shape;145;p18"/>
              <p:cNvSpPr txBox="1"/>
              <p:nvPr/>
            </p:nvSpPr>
            <p:spPr>
              <a:xfrm>
                <a:off x="790275" y="3615950"/>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a:ea typeface="Times"/>
                    <a:cs typeface="Times"/>
                    <a:sym typeface="Times"/>
                  </a:rPr>
                  <a:t>New Menu</a:t>
                </a:r>
                <a:endParaRPr b="1">
                  <a:latin typeface="Times"/>
                  <a:ea typeface="Times"/>
                  <a:cs typeface="Times"/>
                  <a:sym typeface="Times"/>
                </a:endParaRPr>
              </a:p>
            </p:txBody>
          </p:sp>
          <p:sp>
            <p:nvSpPr>
              <p:cNvPr id="146" name="Google Shape;146;p18"/>
              <p:cNvSpPr txBox="1"/>
              <p:nvPr/>
            </p:nvSpPr>
            <p:spPr>
              <a:xfrm>
                <a:off x="800350" y="3844530"/>
                <a:ext cx="1291800" cy="8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I</a:t>
                </a:r>
                <a:r>
                  <a:rPr lang="en" sz="1100">
                    <a:solidFill>
                      <a:schemeClr val="dk1"/>
                    </a:solidFill>
                    <a:latin typeface="Times New Roman"/>
                    <a:ea typeface="Times New Roman"/>
                    <a:cs typeface="Times New Roman"/>
                    <a:sym typeface="Times New Roman"/>
                  </a:rPr>
                  <a:t>ncrease average margins per bill by i</a:t>
                </a:r>
                <a:r>
                  <a:rPr lang="en" sz="1100">
                    <a:solidFill>
                      <a:schemeClr val="dk1"/>
                    </a:solidFill>
                    <a:latin typeface="Times New Roman"/>
                    <a:ea typeface="Times New Roman"/>
                    <a:cs typeface="Times New Roman"/>
                    <a:sym typeface="Times New Roman"/>
                  </a:rPr>
                  <a:t>ncreasing menu prices.</a:t>
                </a:r>
                <a:endParaRPr sz="1100">
                  <a:solidFill>
                    <a:schemeClr val="dk1"/>
                  </a:solidFill>
                  <a:latin typeface="Times New Roman"/>
                  <a:ea typeface="Times New Roman"/>
                  <a:cs typeface="Times New Roman"/>
                  <a:sym typeface="Times New Roman"/>
                </a:endParaRPr>
              </a:p>
            </p:txBody>
          </p:sp>
        </p:grpSp>
        <p:sp>
          <p:nvSpPr>
            <p:cNvPr id="147" name="Google Shape;147;p18"/>
            <p:cNvSpPr txBox="1"/>
            <p:nvPr/>
          </p:nvSpPr>
          <p:spPr>
            <a:xfrm>
              <a:off x="5556588" y="2343263"/>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a:ea typeface="Times"/>
                  <a:cs typeface="Times"/>
                  <a:sym typeface="Times"/>
                </a:rPr>
                <a:t>Live Tracking</a:t>
              </a:r>
              <a:endParaRPr b="1">
                <a:solidFill>
                  <a:schemeClr val="dk1"/>
                </a:solidFill>
                <a:latin typeface="Times"/>
                <a:ea typeface="Times"/>
                <a:cs typeface="Times"/>
                <a:sym typeface="Times"/>
              </a:endParaRPr>
            </a:p>
          </p:txBody>
        </p:sp>
        <p:sp>
          <p:nvSpPr>
            <p:cNvPr id="148" name="Google Shape;148;p18"/>
            <p:cNvSpPr txBox="1"/>
            <p:nvPr/>
          </p:nvSpPr>
          <p:spPr>
            <a:xfrm>
              <a:off x="5528549" y="2599339"/>
              <a:ext cx="1594800" cy="8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Enhance consumers’ experiences with contactless delivery and live updates.</a:t>
              </a:r>
              <a:endParaRPr sz="1100">
                <a:solidFill>
                  <a:schemeClr val="dk1"/>
                </a:solidFill>
                <a:latin typeface="Times New Roman"/>
                <a:ea typeface="Times New Roman"/>
                <a:cs typeface="Times New Roman"/>
                <a:sym typeface="Times New Roman"/>
              </a:endParaRPr>
            </a:p>
          </p:txBody>
        </p:sp>
        <p:pic>
          <p:nvPicPr>
            <p:cNvPr id="149" name="Google Shape;149;p18"/>
            <p:cNvPicPr preferRelativeResize="0"/>
            <p:nvPr/>
          </p:nvPicPr>
          <p:blipFill>
            <a:blip r:embed="rId8">
              <a:alphaModFix/>
            </a:blip>
            <a:stretch>
              <a:fillRect/>
            </a:stretch>
          </p:blipFill>
          <p:spPr>
            <a:xfrm>
              <a:off x="5139650" y="3459163"/>
              <a:ext cx="375575" cy="375575"/>
            </a:xfrm>
            <a:prstGeom prst="rect">
              <a:avLst/>
            </a:prstGeom>
            <a:noFill/>
            <a:ln>
              <a:noFill/>
            </a:ln>
          </p:spPr>
        </p:pic>
        <p:pic>
          <p:nvPicPr>
            <p:cNvPr id="150" name="Google Shape;150;p18"/>
            <p:cNvPicPr preferRelativeResize="0"/>
            <p:nvPr/>
          </p:nvPicPr>
          <p:blipFill>
            <a:blip r:embed="rId9">
              <a:alphaModFix/>
            </a:blip>
            <a:stretch>
              <a:fillRect/>
            </a:stretch>
          </p:blipFill>
          <p:spPr>
            <a:xfrm>
              <a:off x="5042286" y="2220187"/>
              <a:ext cx="524401" cy="524399"/>
            </a:xfrm>
            <a:prstGeom prst="rect">
              <a:avLst/>
            </a:prstGeom>
            <a:noFill/>
            <a:ln>
              <a:noFill/>
            </a:ln>
          </p:spPr>
        </p:pic>
        <p:cxnSp>
          <p:nvCxnSpPr>
            <p:cNvPr id="151" name="Google Shape;151;p18"/>
            <p:cNvCxnSpPr/>
            <p:nvPr/>
          </p:nvCxnSpPr>
          <p:spPr>
            <a:xfrm>
              <a:off x="5326105" y="1668274"/>
              <a:ext cx="0" cy="503100"/>
            </a:xfrm>
            <a:prstGeom prst="straightConnector1">
              <a:avLst/>
            </a:prstGeom>
            <a:noFill/>
            <a:ln cap="flat" cmpd="sng" w="19050">
              <a:solidFill>
                <a:schemeClr val="dk2"/>
              </a:solidFill>
              <a:prstDash val="solid"/>
              <a:round/>
              <a:headEnd len="med" w="med" type="none"/>
              <a:tailEnd len="med" w="med" type="oval"/>
            </a:ln>
          </p:spPr>
        </p:cxnSp>
        <p:cxnSp>
          <p:nvCxnSpPr>
            <p:cNvPr id="152" name="Google Shape;152;p18"/>
            <p:cNvCxnSpPr/>
            <p:nvPr/>
          </p:nvCxnSpPr>
          <p:spPr>
            <a:xfrm>
              <a:off x="5326105" y="2793374"/>
              <a:ext cx="0" cy="503100"/>
            </a:xfrm>
            <a:prstGeom prst="straightConnector1">
              <a:avLst/>
            </a:prstGeom>
            <a:noFill/>
            <a:ln cap="flat" cmpd="sng" w="19050">
              <a:solidFill>
                <a:schemeClr val="dk2"/>
              </a:solidFill>
              <a:prstDash val="solid"/>
              <a:round/>
              <a:headEnd len="med" w="med" type="none"/>
              <a:tailEnd len="med" w="med" type="oval"/>
            </a:ln>
          </p:spPr>
        </p:cxnSp>
        <p:cxnSp>
          <p:nvCxnSpPr>
            <p:cNvPr id="153" name="Google Shape;153;p18"/>
            <p:cNvCxnSpPr/>
            <p:nvPr/>
          </p:nvCxnSpPr>
          <p:spPr>
            <a:xfrm>
              <a:off x="5320717" y="3997449"/>
              <a:ext cx="0" cy="503100"/>
            </a:xfrm>
            <a:prstGeom prst="straightConnector1">
              <a:avLst/>
            </a:prstGeom>
            <a:noFill/>
            <a:ln cap="flat" cmpd="sng" w="19050">
              <a:solidFill>
                <a:schemeClr val="dk2"/>
              </a:solidFill>
              <a:prstDash val="solid"/>
              <a:round/>
              <a:headEnd len="med" w="med" type="none"/>
              <a:tailEnd len="med" w="med" type="oval"/>
            </a:ln>
          </p:spPr>
        </p:cxnSp>
      </p:grpSp>
      <p:sp>
        <p:nvSpPr>
          <p:cNvPr id="154" name="Google Shape;154;p18"/>
          <p:cNvSpPr txBox="1"/>
          <p:nvPr/>
        </p:nvSpPr>
        <p:spPr>
          <a:xfrm>
            <a:off x="3148375" y="902650"/>
            <a:ext cx="5382900" cy="2481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Digital Transformation</a:t>
            </a:r>
            <a:endParaRPr b="1">
              <a:solidFill>
                <a:srgbClr val="FFFFFF"/>
              </a:solidFill>
              <a:latin typeface="Times New Roman"/>
              <a:ea typeface="Times New Roman"/>
              <a:cs typeface="Times New Roman"/>
              <a:sym typeface="Times New Roman"/>
            </a:endParaRPr>
          </a:p>
        </p:txBody>
      </p:sp>
      <p:sp>
        <p:nvSpPr>
          <p:cNvPr id="155" name="Google Shape;155;p18"/>
          <p:cNvSpPr txBox="1"/>
          <p:nvPr/>
        </p:nvSpPr>
        <p:spPr>
          <a:xfrm>
            <a:off x="315750" y="4615875"/>
            <a:ext cx="25194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300">
                <a:solidFill>
                  <a:schemeClr val="accent1"/>
                </a:solidFill>
                <a:latin typeface="Times"/>
                <a:ea typeface="Times"/>
                <a:cs typeface="Times"/>
                <a:sym typeface="Times"/>
              </a:rPr>
              <a:t>Source: </a:t>
            </a:r>
            <a:r>
              <a:rPr baseline="30000" lang="en" sz="1300" u="sng">
                <a:solidFill>
                  <a:schemeClr val="hlink"/>
                </a:solidFill>
                <a:latin typeface="Times"/>
                <a:ea typeface="Times"/>
                <a:cs typeface="Times"/>
                <a:sym typeface="Times"/>
                <a:hlinkClick r:id="rId10"/>
              </a:rPr>
              <a:t>Consumer research study</a:t>
            </a:r>
            <a:endParaRPr sz="1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ph type="ctrTitle"/>
          </p:nvPr>
        </p:nvSpPr>
        <p:spPr>
          <a:xfrm>
            <a:off x="367675" y="231250"/>
            <a:ext cx="8048700" cy="483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Private chef market appeals to rising consumer needs </a:t>
            </a:r>
            <a:r>
              <a:rPr lang="en" sz="2000">
                <a:solidFill>
                  <a:srgbClr val="000000"/>
                </a:solidFill>
                <a:latin typeface="Times"/>
                <a:ea typeface="Times"/>
                <a:cs typeface="Times"/>
                <a:sym typeface="Times"/>
              </a:rPr>
              <a:t> </a:t>
            </a:r>
            <a:endParaRPr sz="2000">
              <a:solidFill>
                <a:srgbClr val="000000"/>
              </a:solidFill>
              <a:latin typeface="Times"/>
              <a:ea typeface="Times"/>
              <a:cs typeface="Times"/>
              <a:sym typeface="Times"/>
            </a:endParaRPr>
          </a:p>
        </p:txBody>
      </p:sp>
      <p:cxnSp>
        <p:nvCxnSpPr>
          <p:cNvPr id="161" name="Google Shape;161;p19"/>
          <p:cNvCxnSpPr/>
          <p:nvPr/>
        </p:nvCxnSpPr>
        <p:spPr>
          <a:xfrm>
            <a:off x="447950" y="701400"/>
            <a:ext cx="8207700" cy="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19"/>
          <p:cNvSpPr txBox="1"/>
          <p:nvPr/>
        </p:nvSpPr>
        <p:spPr>
          <a:xfrm>
            <a:off x="6960450" y="2183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Omakase</a:t>
            </a:r>
            <a:endParaRPr b="1">
              <a:latin typeface="Times New Roman"/>
              <a:ea typeface="Times New Roman"/>
              <a:cs typeface="Times New Roman"/>
              <a:sym typeface="Times New Roman"/>
            </a:endParaRPr>
          </a:p>
        </p:txBody>
      </p:sp>
      <p:sp>
        <p:nvSpPr>
          <p:cNvPr id="163" name="Google Shape;163;p19"/>
          <p:cNvSpPr txBox="1"/>
          <p:nvPr/>
        </p:nvSpPr>
        <p:spPr>
          <a:xfrm>
            <a:off x="468150" y="902650"/>
            <a:ext cx="4317900" cy="2481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Market Analysis</a:t>
            </a:r>
            <a:endParaRPr b="1">
              <a:solidFill>
                <a:srgbClr val="FFFFFF"/>
              </a:solidFill>
              <a:latin typeface="Times New Roman"/>
              <a:ea typeface="Times New Roman"/>
              <a:cs typeface="Times New Roman"/>
              <a:sym typeface="Times New Roman"/>
            </a:endParaRPr>
          </a:p>
        </p:txBody>
      </p:sp>
      <p:grpSp>
        <p:nvGrpSpPr>
          <p:cNvPr id="164" name="Google Shape;164;p19"/>
          <p:cNvGrpSpPr/>
          <p:nvPr/>
        </p:nvGrpSpPr>
        <p:grpSpPr>
          <a:xfrm>
            <a:off x="592168" y="1415357"/>
            <a:ext cx="4423017" cy="1503342"/>
            <a:chOff x="505902" y="1243850"/>
            <a:chExt cx="4372298" cy="1503342"/>
          </a:xfrm>
        </p:grpSpPr>
        <p:sp>
          <p:nvSpPr>
            <p:cNvPr id="165" name="Google Shape;165;p19"/>
            <p:cNvSpPr/>
            <p:nvPr/>
          </p:nvSpPr>
          <p:spPr>
            <a:xfrm>
              <a:off x="505902" y="1273950"/>
              <a:ext cx="1565700" cy="1473000"/>
            </a:xfrm>
            <a:prstGeom prst="ellipse">
              <a:avLst/>
            </a:prstGeom>
            <a:solidFill>
              <a:srgbClr val="FFF6E8"/>
            </a:solidFill>
            <a:ln cap="flat" cmpd="sng" w="9525">
              <a:solidFill>
                <a:srgbClr val="FFF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680825" y="1622938"/>
              <a:ext cx="1236300" cy="1123800"/>
            </a:xfrm>
            <a:prstGeom prst="ellipse">
              <a:avLst/>
            </a:prstGeom>
            <a:solidFill>
              <a:srgbClr val="FFE7D6"/>
            </a:solidFill>
            <a:ln cap="flat" cmpd="sng" w="9525">
              <a:solidFill>
                <a:srgbClr val="FFE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1063496" y="2346692"/>
              <a:ext cx="412200" cy="400500"/>
            </a:xfrm>
            <a:prstGeom prst="ellipse">
              <a:avLst/>
            </a:prstGeom>
            <a:solidFill>
              <a:srgbClr val="FFCDA7"/>
            </a:solidFill>
            <a:ln cap="flat" cmpd="sng" w="9525">
              <a:solidFill>
                <a:srgbClr val="FFD0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19"/>
            <p:cNvCxnSpPr/>
            <p:nvPr/>
          </p:nvCxnSpPr>
          <p:spPr>
            <a:xfrm>
              <a:off x="1649150" y="1444100"/>
              <a:ext cx="830400" cy="0"/>
            </a:xfrm>
            <a:prstGeom prst="straightConnector1">
              <a:avLst/>
            </a:prstGeom>
            <a:noFill/>
            <a:ln cap="flat" cmpd="sng" w="9525">
              <a:solidFill>
                <a:schemeClr val="dk2"/>
              </a:solidFill>
              <a:prstDash val="solid"/>
              <a:round/>
              <a:headEnd len="med" w="med" type="oval"/>
              <a:tailEnd len="med" w="med" type="none"/>
            </a:ln>
          </p:spPr>
        </p:cxnSp>
        <p:sp>
          <p:nvSpPr>
            <p:cNvPr id="169" name="Google Shape;169;p19"/>
            <p:cNvSpPr txBox="1"/>
            <p:nvPr/>
          </p:nvSpPr>
          <p:spPr>
            <a:xfrm>
              <a:off x="2564600" y="1243850"/>
              <a:ext cx="23136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87,000 </a:t>
              </a:r>
              <a:r>
                <a:rPr lang="en" sz="1200">
                  <a:latin typeface="Times New Roman"/>
                  <a:ea typeface="Times New Roman"/>
                  <a:cs typeface="Times New Roman"/>
                  <a:sym typeface="Times New Roman"/>
                </a:rPr>
                <a:t>households are interested in private chef services </a:t>
              </a:r>
              <a:endParaRPr sz="1200">
                <a:latin typeface="Times New Roman"/>
                <a:ea typeface="Times New Roman"/>
                <a:cs typeface="Times New Roman"/>
                <a:sym typeface="Times New Roman"/>
              </a:endParaRPr>
            </a:p>
          </p:txBody>
        </p:sp>
        <p:cxnSp>
          <p:nvCxnSpPr>
            <p:cNvPr id="170" name="Google Shape;170;p19"/>
            <p:cNvCxnSpPr/>
            <p:nvPr/>
          </p:nvCxnSpPr>
          <p:spPr>
            <a:xfrm>
              <a:off x="1512950" y="1977500"/>
              <a:ext cx="966600" cy="0"/>
            </a:xfrm>
            <a:prstGeom prst="straightConnector1">
              <a:avLst/>
            </a:prstGeom>
            <a:noFill/>
            <a:ln cap="flat" cmpd="sng" w="9525">
              <a:solidFill>
                <a:schemeClr val="dk2"/>
              </a:solidFill>
              <a:prstDash val="solid"/>
              <a:round/>
              <a:headEnd len="med" w="med" type="oval"/>
              <a:tailEnd len="med" w="med" type="none"/>
            </a:ln>
          </p:spPr>
        </p:cxnSp>
        <p:sp>
          <p:nvSpPr>
            <p:cNvPr id="171" name="Google Shape;171;p19"/>
            <p:cNvSpPr txBox="1"/>
            <p:nvPr/>
          </p:nvSpPr>
          <p:spPr>
            <a:xfrm>
              <a:off x="2564600" y="1777250"/>
              <a:ext cx="23136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25</a:t>
              </a:r>
              <a:r>
                <a:rPr b="1" lang="en" sz="1200">
                  <a:latin typeface="Times New Roman"/>
                  <a:ea typeface="Times New Roman"/>
                  <a:cs typeface="Times New Roman"/>
                  <a:sym typeface="Times New Roman"/>
                </a:rPr>
                <a:t>,600 </a:t>
              </a:r>
              <a:r>
                <a:rPr lang="en" sz="1200">
                  <a:latin typeface="Times New Roman"/>
                  <a:ea typeface="Times New Roman"/>
                  <a:cs typeface="Times New Roman"/>
                  <a:sym typeface="Times New Roman"/>
                </a:rPr>
                <a:t>households are interested in Southeast Asian </a:t>
              </a:r>
              <a:r>
                <a:rPr lang="en" sz="1200">
                  <a:latin typeface="Times New Roman"/>
                  <a:ea typeface="Times New Roman"/>
                  <a:cs typeface="Times New Roman"/>
                  <a:sym typeface="Times New Roman"/>
                </a:rPr>
                <a:t>cuisines</a:t>
              </a:r>
              <a:endParaRPr sz="1200">
                <a:latin typeface="Times New Roman"/>
                <a:ea typeface="Times New Roman"/>
                <a:cs typeface="Times New Roman"/>
                <a:sym typeface="Times New Roman"/>
              </a:endParaRPr>
            </a:p>
          </p:txBody>
        </p:sp>
        <p:cxnSp>
          <p:nvCxnSpPr>
            <p:cNvPr id="172" name="Google Shape;172;p19"/>
            <p:cNvCxnSpPr/>
            <p:nvPr/>
          </p:nvCxnSpPr>
          <p:spPr>
            <a:xfrm>
              <a:off x="1302650" y="2510900"/>
              <a:ext cx="1176900" cy="0"/>
            </a:xfrm>
            <a:prstGeom prst="straightConnector1">
              <a:avLst/>
            </a:prstGeom>
            <a:noFill/>
            <a:ln cap="flat" cmpd="sng" w="9525">
              <a:solidFill>
                <a:schemeClr val="dk2"/>
              </a:solidFill>
              <a:prstDash val="solid"/>
              <a:round/>
              <a:headEnd len="med" w="med" type="oval"/>
              <a:tailEnd len="med" w="med" type="none"/>
            </a:ln>
          </p:spPr>
        </p:cxnSp>
        <p:sp>
          <p:nvSpPr>
            <p:cNvPr id="173" name="Google Shape;173;p19"/>
            <p:cNvSpPr txBox="1"/>
            <p:nvPr/>
          </p:nvSpPr>
          <p:spPr>
            <a:xfrm>
              <a:off x="2564600" y="2310650"/>
              <a:ext cx="23136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0.45% market capture to breakeven (5 events per month)</a:t>
              </a:r>
              <a:endParaRPr sz="1200">
                <a:latin typeface="Times New Roman"/>
                <a:ea typeface="Times New Roman"/>
                <a:cs typeface="Times New Roman"/>
                <a:sym typeface="Times New Roman"/>
              </a:endParaRPr>
            </a:p>
          </p:txBody>
        </p:sp>
      </p:grpSp>
      <p:sp>
        <p:nvSpPr>
          <p:cNvPr id="174" name="Google Shape;174;p19"/>
          <p:cNvSpPr txBox="1"/>
          <p:nvPr/>
        </p:nvSpPr>
        <p:spPr>
          <a:xfrm>
            <a:off x="468150" y="3071700"/>
            <a:ext cx="2195700" cy="2481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Opportunity &amp; Synergies</a:t>
            </a:r>
            <a:endParaRPr b="1">
              <a:solidFill>
                <a:srgbClr val="FFFFFF"/>
              </a:solidFill>
              <a:latin typeface="Times New Roman"/>
              <a:ea typeface="Times New Roman"/>
              <a:cs typeface="Times New Roman"/>
              <a:sym typeface="Times New Roman"/>
            </a:endParaRPr>
          </a:p>
        </p:txBody>
      </p:sp>
      <p:sp>
        <p:nvSpPr>
          <p:cNvPr id="175" name="Google Shape;175;p19"/>
          <p:cNvSpPr txBox="1"/>
          <p:nvPr/>
        </p:nvSpPr>
        <p:spPr>
          <a:xfrm>
            <a:off x="447950" y="3304050"/>
            <a:ext cx="2313600" cy="13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1. Lack of Competition: </a:t>
            </a:r>
            <a:r>
              <a:rPr lang="en" sz="1200">
                <a:solidFill>
                  <a:schemeClr val="dk1"/>
                </a:solidFill>
                <a:latin typeface="Times New Roman"/>
                <a:ea typeface="Times New Roman"/>
                <a:cs typeface="Times New Roman"/>
                <a:sym typeface="Times New Roman"/>
              </a:rPr>
              <a:t>lack of teppan-private chefs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2. Low Fixed Costs:</a:t>
            </a:r>
            <a:r>
              <a:rPr lang="en" sz="1200">
                <a:solidFill>
                  <a:schemeClr val="dk1"/>
                </a:solidFill>
                <a:latin typeface="Times New Roman"/>
                <a:ea typeface="Times New Roman"/>
                <a:cs typeface="Times New Roman"/>
                <a:sym typeface="Times New Roman"/>
              </a:rPr>
              <a:t> omakase training and indoor grills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3. Cost Synergy: </a:t>
            </a:r>
            <a:r>
              <a:rPr lang="en" sz="1200">
                <a:solidFill>
                  <a:schemeClr val="dk1"/>
                </a:solidFill>
                <a:latin typeface="Times New Roman"/>
                <a:ea typeface="Times New Roman"/>
                <a:cs typeface="Times New Roman"/>
                <a:sym typeface="Times New Roman"/>
              </a:rPr>
              <a:t>ingredients sourcing and labor</a:t>
            </a:r>
            <a:endParaRPr sz="1000">
              <a:solidFill>
                <a:schemeClr val="dk1"/>
              </a:solidFill>
              <a:latin typeface="Times New Roman"/>
              <a:ea typeface="Times New Roman"/>
              <a:cs typeface="Times New Roman"/>
              <a:sym typeface="Times New Roman"/>
            </a:endParaRPr>
          </a:p>
        </p:txBody>
      </p:sp>
      <p:grpSp>
        <p:nvGrpSpPr>
          <p:cNvPr id="176" name="Google Shape;176;p19"/>
          <p:cNvGrpSpPr/>
          <p:nvPr/>
        </p:nvGrpSpPr>
        <p:grpSpPr>
          <a:xfrm>
            <a:off x="6578226" y="1966191"/>
            <a:ext cx="282580" cy="221018"/>
            <a:chOff x="1487200" y="4421025"/>
            <a:chExt cx="483125" cy="439750"/>
          </a:xfrm>
        </p:grpSpPr>
        <p:sp>
          <p:nvSpPr>
            <p:cNvPr id="177" name="Google Shape;177;p19"/>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sp>
          <p:nvSpPr>
            <p:cNvPr id="178" name="Google Shape;178;p19"/>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sp>
          <p:nvSpPr>
            <p:cNvPr id="179" name="Google Shape;179;p19"/>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sp>
          <p:nvSpPr>
            <p:cNvPr id="180" name="Google Shape;180;p19"/>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grpSp>
      <p:sp>
        <p:nvSpPr>
          <p:cNvPr id="181" name="Google Shape;181;p19"/>
          <p:cNvSpPr txBox="1"/>
          <p:nvPr/>
        </p:nvSpPr>
        <p:spPr>
          <a:xfrm>
            <a:off x="5146664" y="1449498"/>
            <a:ext cx="3519900" cy="870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i="0" lang="en" sz="1100" u="none" cap="none" strike="noStrike">
                <a:latin typeface="Times"/>
                <a:ea typeface="Times"/>
                <a:cs typeface="Times"/>
                <a:sym typeface="Times"/>
              </a:rPr>
              <a:t>More than</a:t>
            </a:r>
            <a:r>
              <a:rPr i="0" lang="en" sz="1100" u="none" cap="none" strike="noStrike">
                <a:latin typeface="Times"/>
                <a:ea typeface="Times"/>
                <a:cs typeface="Times"/>
                <a:sym typeface="Times"/>
              </a:rPr>
              <a:t> 75% </a:t>
            </a:r>
            <a:r>
              <a:rPr i="0" lang="en" sz="1100" u="none" cap="none" strike="noStrike">
                <a:latin typeface="Times"/>
                <a:ea typeface="Times"/>
                <a:cs typeface="Times"/>
                <a:sym typeface="Times"/>
              </a:rPr>
              <a:t>of consumers have </a:t>
            </a:r>
            <a:r>
              <a:rPr i="0" lang="en" sz="1100" u="none" cap="none" strike="noStrike">
                <a:latin typeface="Times"/>
                <a:ea typeface="Times"/>
                <a:cs typeface="Times"/>
                <a:sym typeface="Times"/>
              </a:rPr>
              <a:t>experimented with a different shopping behavior</a:t>
            </a:r>
            <a:r>
              <a:rPr i="0" lang="en" sz="1100" u="none" cap="none" strike="noStrike">
                <a:latin typeface="Times"/>
                <a:ea typeface="Times"/>
                <a:cs typeface="Times"/>
                <a:sym typeface="Times"/>
              </a:rPr>
              <a:t> during the crisis, </a:t>
            </a:r>
            <a:r>
              <a:rPr lang="en" sz="1100">
                <a:latin typeface="Times"/>
                <a:ea typeface="Times"/>
                <a:cs typeface="Times"/>
                <a:sym typeface="Times"/>
              </a:rPr>
              <a:t>such as </a:t>
            </a:r>
            <a:r>
              <a:rPr i="0" lang="en" sz="1100" u="none" cap="none" strike="noStrike">
                <a:latin typeface="Times"/>
                <a:ea typeface="Times"/>
                <a:cs typeface="Times"/>
                <a:sym typeface="Times"/>
              </a:rPr>
              <a:t>trying new brands</a:t>
            </a:r>
            <a:r>
              <a:rPr lang="en" sz="1100">
                <a:latin typeface="Times"/>
                <a:ea typeface="Times"/>
                <a:cs typeface="Times"/>
                <a:sym typeface="Times"/>
              </a:rPr>
              <a:t> and will likely continue after COVID</a:t>
            </a:r>
            <a:r>
              <a:rPr lang="en" sz="1100">
                <a:latin typeface="Times"/>
                <a:ea typeface="Times"/>
                <a:cs typeface="Times"/>
                <a:sym typeface="Times"/>
              </a:rPr>
              <a:t>.</a:t>
            </a:r>
            <a:r>
              <a:rPr baseline="30000" lang="en" sz="1100">
                <a:latin typeface="Times"/>
                <a:ea typeface="Times"/>
                <a:cs typeface="Times"/>
                <a:sym typeface="Times"/>
              </a:rPr>
              <a:t>1</a:t>
            </a:r>
            <a:endParaRPr sz="1100">
              <a:latin typeface="Times"/>
              <a:ea typeface="Times"/>
              <a:cs typeface="Times"/>
              <a:sym typeface="Times"/>
            </a:endParaRPr>
          </a:p>
        </p:txBody>
      </p:sp>
      <p:sp>
        <p:nvSpPr>
          <p:cNvPr id="182" name="Google Shape;182;p19"/>
          <p:cNvSpPr txBox="1"/>
          <p:nvPr/>
        </p:nvSpPr>
        <p:spPr>
          <a:xfrm>
            <a:off x="5138975" y="1167651"/>
            <a:ext cx="3527400" cy="261300"/>
          </a:xfrm>
          <a:prstGeom prst="rect">
            <a:avLst/>
          </a:prstGeom>
          <a:solidFill>
            <a:srgbClr val="EDEDED"/>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b="1" i="0" lang="en" sz="1100" u="none" cap="none" strike="noStrike">
                <a:solidFill>
                  <a:srgbClr val="1F1300"/>
                </a:solidFill>
                <a:latin typeface="Times"/>
                <a:ea typeface="Times"/>
                <a:cs typeface="Times"/>
                <a:sym typeface="Times"/>
              </a:rPr>
              <a:t>Experiment new brands</a:t>
            </a:r>
            <a:endParaRPr sz="1100">
              <a:latin typeface="Times"/>
              <a:ea typeface="Times"/>
              <a:cs typeface="Times"/>
              <a:sym typeface="Times"/>
            </a:endParaRPr>
          </a:p>
        </p:txBody>
      </p:sp>
      <p:sp>
        <p:nvSpPr>
          <p:cNvPr id="183" name="Google Shape;183;p19"/>
          <p:cNvSpPr txBox="1"/>
          <p:nvPr/>
        </p:nvSpPr>
        <p:spPr>
          <a:xfrm>
            <a:off x="5170789" y="2604440"/>
            <a:ext cx="3490200" cy="893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i="0" lang="en" sz="1100" u="none" cap="none" strike="noStrike">
                <a:latin typeface="Times"/>
                <a:ea typeface="Times"/>
                <a:cs typeface="Times"/>
                <a:sym typeface="Times"/>
              </a:rPr>
              <a:t>Consumers are looking for ways to engage in </a:t>
            </a:r>
            <a:r>
              <a:rPr i="0" lang="en" sz="1100" u="none" cap="none" strike="noStrike">
                <a:latin typeface="Times"/>
                <a:ea typeface="Times"/>
                <a:cs typeface="Times"/>
                <a:sym typeface="Times"/>
              </a:rPr>
              <a:t>travel-like experiences</a:t>
            </a:r>
            <a:r>
              <a:rPr i="0" lang="en" sz="1100" u="none" cap="none" strike="noStrike">
                <a:latin typeface="Times"/>
                <a:ea typeface="Times"/>
                <a:cs typeface="Times"/>
                <a:sym typeface="Times"/>
              </a:rPr>
              <a:t>. </a:t>
            </a:r>
            <a:r>
              <a:rPr i="0" lang="en" sz="1100" u="none" cap="none" strike="noStrike">
                <a:latin typeface="Times"/>
                <a:ea typeface="Times"/>
                <a:cs typeface="Times"/>
                <a:sym typeface="Times"/>
              </a:rPr>
              <a:t>Airbnb launched online experiences and famous landmarks now have virtual tours available. </a:t>
            </a:r>
            <a:endParaRPr sz="1100">
              <a:latin typeface="Times"/>
              <a:ea typeface="Times"/>
              <a:cs typeface="Times"/>
              <a:sym typeface="Times"/>
            </a:endParaRPr>
          </a:p>
        </p:txBody>
      </p:sp>
      <p:sp>
        <p:nvSpPr>
          <p:cNvPr id="184" name="Google Shape;184;p19"/>
          <p:cNvSpPr txBox="1"/>
          <p:nvPr/>
        </p:nvSpPr>
        <p:spPr>
          <a:xfrm>
            <a:off x="5170793" y="2344637"/>
            <a:ext cx="3490200" cy="261300"/>
          </a:xfrm>
          <a:prstGeom prst="rect">
            <a:avLst/>
          </a:prstGeom>
          <a:solidFill>
            <a:srgbClr val="CC5803">
              <a:alpha val="38820"/>
            </a:srgbClr>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b="1" i="0" lang="en" sz="1100" u="none" cap="none" strike="noStrike">
                <a:solidFill>
                  <a:srgbClr val="1F1300"/>
                </a:solidFill>
                <a:latin typeface="Times"/>
                <a:ea typeface="Times"/>
                <a:cs typeface="Times"/>
                <a:sym typeface="Times"/>
              </a:rPr>
              <a:t>Rise of at-home travel</a:t>
            </a:r>
            <a:endParaRPr sz="1100">
              <a:latin typeface="Times"/>
              <a:ea typeface="Times"/>
              <a:cs typeface="Times"/>
              <a:sym typeface="Times"/>
            </a:endParaRPr>
          </a:p>
        </p:txBody>
      </p:sp>
      <p:sp>
        <p:nvSpPr>
          <p:cNvPr id="185" name="Google Shape;185;p19"/>
          <p:cNvSpPr txBox="1"/>
          <p:nvPr/>
        </p:nvSpPr>
        <p:spPr>
          <a:xfrm>
            <a:off x="5176247" y="3719299"/>
            <a:ext cx="3490200" cy="880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i="0" lang="en" sz="1100" u="none" cap="none" strike="noStrike">
                <a:latin typeface="Times"/>
                <a:ea typeface="Times"/>
                <a:cs typeface="Times"/>
                <a:sym typeface="Times"/>
              </a:rPr>
              <a:t>Search interest in “</a:t>
            </a:r>
            <a:r>
              <a:rPr i="0" lang="en" sz="1100" u="none" cap="none" strike="noStrike">
                <a:latin typeface="Times"/>
                <a:ea typeface="Times"/>
                <a:cs typeface="Times"/>
                <a:sym typeface="Times"/>
              </a:rPr>
              <a:t>watching together</a:t>
            </a:r>
            <a:r>
              <a:rPr i="0" lang="en" sz="1100" u="none" cap="none" strike="noStrike">
                <a:latin typeface="Times"/>
                <a:ea typeface="Times"/>
                <a:cs typeface="Times"/>
                <a:sym typeface="Times"/>
              </a:rPr>
              <a:t>” is up over 4X since early January. </a:t>
            </a:r>
            <a:r>
              <a:rPr i="0" lang="en" sz="1100" u="none" cap="none" strike="noStrike">
                <a:latin typeface="Times"/>
                <a:ea typeface="Times"/>
                <a:cs typeface="Times"/>
                <a:sym typeface="Times"/>
              </a:rPr>
              <a:t>Consumers are seeking for new activities to do with their respective families.</a:t>
            </a:r>
            <a:r>
              <a:rPr baseline="30000" lang="en" sz="1100">
                <a:latin typeface="Times"/>
                <a:ea typeface="Times"/>
                <a:cs typeface="Times"/>
                <a:sym typeface="Times"/>
              </a:rPr>
              <a:t>2</a:t>
            </a:r>
            <a:endParaRPr sz="1100">
              <a:latin typeface="Times"/>
              <a:ea typeface="Times"/>
              <a:cs typeface="Times"/>
              <a:sym typeface="Times"/>
            </a:endParaRPr>
          </a:p>
        </p:txBody>
      </p:sp>
      <p:sp>
        <p:nvSpPr>
          <p:cNvPr id="186" name="Google Shape;186;p19"/>
          <p:cNvSpPr txBox="1"/>
          <p:nvPr/>
        </p:nvSpPr>
        <p:spPr>
          <a:xfrm>
            <a:off x="5170793" y="3450374"/>
            <a:ext cx="3490200" cy="261300"/>
          </a:xfrm>
          <a:prstGeom prst="rect">
            <a:avLst/>
          </a:prstGeom>
          <a:solidFill>
            <a:srgbClr val="EDEDED"/>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b="1" i="0" lang="en" sz="1100" u="none" cap="none" strike="noStrike">
                <a:solidFill>
                  <a:srgbClr val="1F1300"/>
                </a:solidFill>
                <a:latin typeface="Times"/>
                <a:ea typeface="Times"/>
                <a:cs typeface="Times"/>
                <a:sym typeface="Times"/>
              </a:rPr>
              <a:t>Desire for social interactions</a:t>
            </a:r>
            <a:endParaRPr sz="1100">
              <a:latin typeface="Times"/>
              <a:ea typeface="Times"/>
              <a:cs typeface="Times"/>
              <a:sym typeface="Times"/>
            </a:endParaRPr>
          </a:p>
        </p:txBody>
      </p:sp>
      <p:sp>
        <p:nvSpPr>
          <p:cNvPr id="187" name="Google Shape;187;p19"/>
          <p:cNvSpPr txBox="1"/>
          <p:nvPr/>
        </p:nvSpPr>
        <p:spPr>
          <a:xfrm>
            <a:off x="5146666" y="899000"/>
            <a:ext cx="3527400" cy="2481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COVID-19 Impact</a:t>
            </a:r>
            <a:endParaRPr b="1">
              <a:solidFill>
                <a:srgbClr val="FFFFFF"/>
              </a:solidFill>
              <a:latin typeface="Times New Roman"/>
              <a:ea typeface="Times New Roman"/>
              <a:cs typeface="Times New Roman"/>
              <a:sym typeface="Times New Roman"/>
            </a:endParaRPr>
          </a:p>
        </p:txBody>
      </p:sp>
      <p:sp>
        <p:nvSpPr>
          <p:cNvPr id="188" name="Google Shape;188;p19"/>
          <p:cNvSpPr txBox="1"/>
          <p:nvPr/>
        </p:nvSpPr>
        <p:spPr>
          <a:xfrm>
            <a:off x="2819475" y="3071700"/>
            <a:ext cx="2195700" cy="2481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Health &amp; Safety </a:t>
            </a:r>
            <a:endParaRPr b="1">
              <a:solidFill>
                <a:srgbClr val="FFFFFF"/>
              </a:solidFill>
              <a:latin typeface="Times New Roman"/>
              <a:ea typeface="Times New Roman"/>
              <a:cs typeface="Times New Roman"/>
              <a:sym typeface="Times New Roman"/>
            </a:endParaRPr>
          </a:p>
        </p:txBody>
      </p:sp>
      <p:sp>
        <p:nvSpPr>
          <p:cNvPr id="189" name="Google Shape;189;p19"/>
          <p:cNvSpPr txBox="1"/>
          <p:nvPr/>
        </p:nvSpPr>
        <p:spPr>
          <a:xfrm>
            <a:off x="2760525" y="3489100"/>
            <a:ext cx="2313600" cy="13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
        <p:nvSpPr>
          <p:cNvPr id="190" name="Google Shape;190;p19"/>
          <p:cNvSpPr txBox="1"/>
          <p:nvPr/>
        </p:nvSpPr>
        <p:spPr>
          <a:xfrm>
            <a:off x="2760525" y="3284950"/>
            <a:ext cx="2313600" cy="15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a:t>
            </a:r>
            <a:r>
              <a:rPr b="1" lang="en" sz="1200">
                <a:solidFill>
                  <a:schemeClr val="dk1"/>
                </a:solidFill>
                <a:latin typeface="Times New Roman"/>
                <a:ea typeface="Times New Roman"/>
                <a:cs typeface="Times New Roman"/>
                <a:sym typeface="Times New Roman"/>
              </a:rPr>
              <a:t>Screening:</a:t>
            </a:r>
            <a:r>
              <a:rPr lang="en" sz="1200">
                <a:solidFill>
                  <a:schemeClr val="dk1"/>
                </a:solidFill>
                <a:latin typeface="Times New Roman"/>
                <a:ea typeface="Times New Roman"/>
                <a:cs typeface="Times New Roman"/>
                <a:sym typeface="Times New Roman"/>
              </a:rPr>
              <a:t> guests and chefs must answer COVID-19 questionnaire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 </a:t>
            </a:r>
            <a:r>
              <a:rPr b="1" lang="en" sz="1200">
                <a:solidFill>
                  <a:schemeClr val="dk1"/>
                </a:solidFill>
                <a:latin typeface="Times New Roman"/>
                <a:ea typeface="Times New Roman"/>
                <a:cs typeface="Times New Roman"/>
                <a:sym typeface="Times New Roman"/>
              </a:rPr>
              <a:t>Service:</a:t>
            </a:r>
            <a:r>
              <a:rPr lang="en" sz="1200">
                <a:solidFill>
                  <a:schemeClr val="dk1"/>
                </a:solidFill>
                <a:latin typeface="Times New Roman"/>
                <a:ea typeface="Times New Roman"/>
                <a:cs typeface="Times New Roman"/>
                <a:sym typeface="Times New Roman"/>
              </a:rPr>
              <a:t> chefs will maintain distance and wear masks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 </a:t>
            </a:r>
            <a:r>
              <a:rPr b="1" lang="en" sz="1200">
                <a:solidFill>
                  <a:schemeClr val="dk1"/>
                </a:solidFill>
                <a:latin typeface="Times New Roman"/>
                <a:ea typeface="Times New Roman"/>
                <a:cs typeface="Times New Roman"/>
                <a:sym typeface="Times New Roman"/>
              </a:rPr>
              <a:t>Contact:</a:t>
            </a:r>
            <a:r>
              <a:rPr lang="en" sz="1200">
                <a:solidFill>
                  <a:schemeClr val="dk1"/>
                </a:solidFill>
                <a:latin typeface="Times New Roman"/>
                <a:ea typeface="Times New Roman"/>
                <a:cs typeface="Times New Roman"/>
                <a:sym typeface="Times New Roman"/>
              </a:rPr>
              <a:t> tracking and transparent communication</a:t>
            </a:r>
            <a:endParaRPr b="1" sz="1200">
              <a:solidFill>
                <a:schemeClr val="dk1"/>
              </a:solidFill>
              <a:latin typeface="Times New Roman"/>
              <a:ea typeface="Times New Roman"/>
              <a:cs typeface="Times New Roman"/>
              <a:sym typeface="Times New Roman"/>
            </a:endParaRPr>
          </a:p>
        </p:txBody>
      </p:sp>
      <p:sp>
        <p:nvSpPr>
          <p:cNvPr id="191" name="Google Shape;191;p19"/>
          <p:cNvSpPr txBox="1"/>
          <p:nvPr/>
        </p:nvSpPr>
        <p:spPr>
          <a:xfrm>
            <a:off x="6154675" y="4536700"/>
            <a:ext cx="2519400" cy="26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aseline="30000" lang="en" sz="1300">
                <a:solidFill>
                  <a:schemeClr val="accent1"/>
                </a:solidFill>
                <a:latin typeface="Times"/>
                <a:ea typeface="Times"/>
                <a:cs typeface="Times"/>
                <a:sym typeface="Times"/>
              </a:rPr>
              <a:t>Source: McKinsey, Google, U.S. Census </a:t>
            </a:r>
            <a:endParaRPr sz="1000">
              <a:latin typeface="Times New Roman"/>
              <a:ea typeface="Times New Roman"/>
              <a:cs typeface="Times New Roman"/>
              <a:sym typeface="Times New Roman"/>
            </a:endParaRPr>
          </a:p>
        </p:txBody>
      </p:sp>
      <p:sp>
        <p:nvSpPr>
          <p:cNvPr id="192" name="Google Shape;192;p19"/>
          <p:cNvSpPr txBox="1"/>
          <p:nvPr/>
        </p:nvSpPr>
        <p:spPr>
          <a:xfrm>
            <a:off x="367675" y="1102175"/>
            <a:ext cx="33114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latin typeface="Times New Roman"/>
                <a:ea typeface="Times New Roman"/>
                <a:cs typeface="Times New Roman"/>
                <a:sym typeface="Times New Roman"/>
              </a:rPr>
              <a:t>Among the top 50% of 300,000 households in Philadelphia</a:t>
            </a:r>
            <a:r>
              <a:rPr baseline="30000" lang="en" sz="1300">
                <a:solidFill>
                  <a:schemeClr val="accent1"/>
                </a:solidFill>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0"/>
          <p:cNvPicPr preferRelativeResize="0"/>
          <p:nvPr/>
        </p:nvPicPr>
        <p:blipFill rotWithShape="1">
          <a:blip r:embed="rId3">
            <a:alphaModFix/>
          </a:blip>
          <a:srcRect b="0" l="17315" r="16008" t="0"/>
          <a:stretch/>
        </p:blipFill>
        <p:spPr>
          <a:xfrm>
            <a:off x="2563035" y="1124723"/>
            <a:ext cx="1598616" cy="1598406"/>
          </a:xfrm>
          <a:prstGeom prst="rect">
            <a:avLst/>
          </a:prstGeom>
          <a:noFill/>
          <a:ln>
            <a:noFill/>
          </a:ln>
        </p:spPr>
      </p:pic>
      <p:pic>
        <p:nvPicPr>
          <p:cNvPr id="198" name="Google Shape;198;p20"/>
          <p:cNvPicPr preferRelativeResize="0"/>
          <p:nvPr/>
        </p:nvPicPr>
        <p:blipFill rotWithShape="1">
          <a:blip r:embed="rId4">
            <a:alphaModFix/>
          </a:blip>
          <a:srcRect b="590" l="24109" r="9214" t="-590"/>
          <a:stretch/>
        </p:blipFill>
        <p:spPr>
          <a:xfrm>
            <a:off x="4539097" y="1112730"/>
            <a:ext cx="1600627" cy="1600422"/>
          </a:xfrm>
          <a:prstGeom prst="rect">
            <a:avLst/>
          </a:prstGeom>
          <a:noFill/>
          <a:ln>
            <a:noFill/>
          </a:ln>
        </p:spPr>
      </p:pic>
      <p:pic>
        <p:nvPicPr>
          <p:cNvPr id="199" name="Google Shape;199;p20"/>
          <p:cNvPicPr preferRelativeResize="0"/>
          <p:nvPr/>
        </p:nvPicPr>
        <p:blipFill rotWithShape="1">
          <a:blip r:embed="rId5">
            <a:alphaModFix/>
          </a:blip>
          <a:srcRect b="0" l="16053" r="17554" t="0"/>
          <a:stretch/>
        </p:blipFill>
        <p:spPr>
          <a:xfrm>
            <a:off x="520074" y="1124723"/>
            <a:ext cx="1591795" cy="1598406"/>
          </a:xfrm>
          <a:prstGeom prst="rect">
            <a:avLst/>
          </a:prstGeom>
          <a:noFill/>
          <a:ln>
            <a:noFill/>
          </a:ln>
        </p:spPr>
      </p:pic>
      <p:sp>
        <p:nvSpPr>
          <p:cNvPr id="200" name="Google Shape;200;p20"/>
          <p:cNvSpPr txBox="1"/>
          <p:nvPr>
            <p:ph type="ctrTitle"/>
          </p:nvPr>
        </p:nvSpPr>
        <p:spPr>
          <a:xfrm>
            <a:off x="373325" y="284425"/>
            <a:ext cx="6065400" cy="483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1900">
                <a:solidFill>
                  <a:srgbClr val="000000"/>
                </a:solidFill>
                <a:latin typeface="Times"/>
                <a:ea typeface="Times"/>
                <a:cs typeface="Times"/>
                <a:sym typeface="Times"/>
              </a:rPr>
              <a:t>Omakase is a private teppanyaki chef service that brings Japan to your home</a:t>
            </a:r>
            <a:endParaRPr sz="1900">
              <a:solidFill>
                <a:srgbClr val="000000"/>
              </a:solidFill>
              <a:latin typeface="Times"/>
              <a:ea typeface="Times"/>
              <a:cs typeface="Times"/>
              <a:sym typeface="Times"/>
            </a:endParaRPr>
          </a:p>
        </p:txBody>
      </p:sp>
      <p:cxnSp>
        <p:nvCxnSpPr>
          <p:cNvPr id="201" name="Google Shape;201;p20"/>
          <p:cNvCxnSpPr/>
          <p:nvPr/>
        </p:nvCxnSpPr>
        <p:spPr>
          <a:xfrm>
            <a:off x="6438852" y="993067"/>
            <a:ext cx="0" cy="3747600"/>
          </a:xfrm>
          <a:prstGeom prst="straightConnector1">
            <a:avLst/>
          </a:prstGeom>
          <a:noFill/>
          <a:ln cap="flat" cmpd="sng" w="9525">
            <a:solidFill>
              <a:srgbClr val="1F1300"/>
            </a:solidFill>
            <a:prstDash val="solid"/>
            <a:round/>
            <a:headEnd len="sm" w="sm" type="none"/>
            <a:tailEnd len="sm" w="sm" type="none"/>
          </a:ln>
        </p:spPr>
      </p:cxnSp>
      <p:sp>
        <p:nvSpPr>
          <p:cNvPr id="202" name="Google Shape;202;p20"/>
          <p:cNvSpPr/>
          <p:nvPr/>
        </p:nvSpPr>
        <p:spPr>
          <a:xfrm>
            <a:off x="521596" y="1135972"/>
            <a:ext cx="1590300" cy="15747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20"/>
          <p:cNvSpPr/>
          <p:nvPr/>
        </p:nvSpPr>
        <p:spPr>
          <a:xfrm>
            <a:off x="2565238" y="1135972"/>
            <a:ext cx="1590300" cy="15747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20"/>
          <p:cNvSpPr/>
          <p:nvPr/>
        </p:nvSpPr>
        <p:spPr>
          <a:xfrm>
            <a:off x="4542482" y="1112730"/>
            <a:ext cx="1590300" cy="1598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5" name="Google Shape;205;p20"/>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20"/>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Omakase</a:t>
            </a:r>
            <a:endParaRPr b="1">
              <a:latin typeface="Times New Roman"/>
              <a:ea typeface="Times New Roman"/>
              <a:cs typeface="Times New Roman"/>
              <a:sym typeface="Times New Roman"/>
            </a:endParaRPr>
          </a:p>
        </p:txBody>
      </p:sp>
      <p:sp>
        <p:nvSpPr>
          <p:cNvPr id="207" name="Google Shape;207;p20"/>
          <p:cNvSpPr txBox="1"/>
          <p:nvPr/>
        </p:nvSpPr>
        <p:spPr>
          <a:xfrm>
            <a:off x="6626375" y="850175"/>
            <a:ext cx="2049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rgbClr val="2F2F2F"/>
                </a:solidFill>
                <a:latin typeface="Times"/>
                <a:ea typeface="Times"/>
                <a:cs typeface="Times"/>
                <a:sym typeface="Times"/>
              </a:rPr>
              <a:t>Impact</a:t>
            </a:r>
            <a:endParaRPr b="1" sz="1800">
              <a:solidFill>
                <a:srgbClr val="2F2F2F"/>
              </a:solidFill>
              <a:latin typeface="Times"/>
              <a:ea typeface="Times"/>
              <a:cs typeface="Times"/>
              <a:sym typeface="Times"/>
            </a:endParaRPr>
          </a:p>
        </p:txBody>
      </p:sp>
      <p:sp>
        <p:nvSpPr>
          <p:cNvPr id="208" name="Google Shape;208;p20"/>
          <p:cNvSpPr txBox="1"/>
          <p:nvPr/>
        </p:nvSpPr>
        <p:spPr>
          <a:xfrm>
            <a:off x="7289415" y="1395642"/>
            <a:ext cx="1168500" cy="646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800">
                <a:latin typeface="Times"/>
                <a:ea typeface="Times"/>
                <a:cs typeface="Times"/>
                <a:sym typeface="Times"/>
              </a:rPr>
              <a:t>130</a:t>
            </a:r>
            <a:r>
              <a:rPr lang="en" sz="3800">
                <a:solidFill>
                  <a:srgbClr val="000000"/>
                </a:solidFill>
                <a:latin typeface="Calibri"/>
                <a:ea typeface="Calibri"/>
                <a:cs typeface="Calibri"/>
                <a:sym typeface="Calibri"/>
              </a:rPr>
              <a:t> </a:t>
            </a:r>
            <a:endParaRPr sz="1100"/>
          </a:p>
        </p:txBody>
      </p:sp>
      <p:sp>
        <p:nvSpPr>
          <p:cNvPr id="209" name="Google Shape;209;p20"/>
          <p:cNvSpPr txBox="1"/>
          <p:nvPr/>
        </p:nvSpPr>
        <p:spPr>
          <a:xfrm>
            <a:off x="6935775" y="1868475"/>
            <a:ext cx="19905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latin typeface="Times"/>
                <a:ea typeface="Times"/>
                <a:cs typeface="Times"/>
                <a:sym typeface="Times"/>
              </a:rPr>
              <a:t>A</a:t>
            </a:r>
            <a:r>
              <a:rPr lang="en">
                <a:solidFill>
                  <a:srgbClr val="000000"/>
                </a:solidFill>
                <a:latin typeface="Times"/>
                <a:ea typeface="Times"/>
                <a:cs typeface="Times"/>
                <a:sym typeface="Times"/>
              </a:rPr>
              <a:t>vg. p</a:t>
            </a:r>
            <a:r>
              <a:rPr lang="en" sz="1400">
                <a:solidFill>
                  <a:srgbClr val="000000"/>
                </a:solidFill>
                <a:latin typeface="Times"/>
                <a:ea typeface="Times"/>
                <a:cs typeface="Times"/>
                <a:sym typeface="Times"/>
              </a:rPr>
              <a:t>rofit per omakase</a:t>
            </a:r>
            <a:endParaRPr sz="1100"/>
          </a:p>
        </p:txBody>
      </p:sp>
      <p:sp>
        <p:nvSpPr>
          <p:cNvPr id="210" name="Google Shape;210;p20"/>
          <p:cNvSpPr txBox="1"/>
          <p:nvPr/>
        </p:nvSpPr>
        <p:spPr>
          <a:xfrm>
            <a:off x="7287252" y="2259283"/>
            <a:ext cx="1168500" cy="646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800">
                <a:latin typeface="Times"/>
                <a:ea typeface="Times"/>
                <a:cs typeface="Times"/>
                <a:sym typeface="Times"/>
              </a:rPr>
              <a:t>5</a:t>
            </a:r>
            <a:r>
              <a:rPr lang="en" sz="3800">
                <a:solidFill>
                  <a:srgbClr val="000000"/>
                </a:solidFill>
                <a:latin typeface="Calibri"/>
                <a:ea typeface="Calibri"/>
                <a:cs typeface="Calibri"/>
                <a:sym typeface="Calibri"/>
              </a:rPr>
              <a:t> </a:t>
            </a:r>
            <a:endParaRPr sz="1100"/>
          </a:p>
        </p:txBody>
      </p:sp>
      <p:sp>
        <p:nvSpPr>
          <p:cNvPr id="211" name="Google Shape;211;p20"/>
          <p:cNvSpPr txBox="1"/>
          <p:nvPr/>
        </p:nvSpPr>
        <p:spPr>
          <a:xfrm>
            <a:off x="7033025" y="2742500"/>
            <a:ext cx="18159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latin typeface="Times"/>
                <a:ea typeface="Times"/>
                <a:cs typeface="Times"/>
                <a:sym typeface="Times"/>
              </a:rPr>
              <a:t>E</a:t>
            </a:r>
            <a:r>
              <a:rPr lang="en">
                <a:latin typeface="Times"/>
                <a:ea typeface="Times"/>
                <a:cs typeface="Times"/>
                <a:sym typeface="Times"/>
              </a:rPr>
              <a:t>vents per month per chef to breakeven</a:t>
            </a:r>
            <a:endParaRPr sz="1100"/>
          </a:p>
        </p:txBody>
      </p:sp>
      <p:sp>
        <p:nvSpPr>
          <p:cNvPr id="212" name="Google Shape;212;p20"/>
          <p:cNvSpPr txBox="1"/>
          <p:nvPr/>
        </p:nvSpPr>
        <p:spPr>
          <a:xfrm>
            <a:off x="7163474" y="3375140"/>
            <a:ext cx="1535100" cy="646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800">
                <a:solidFill>
                  <a:srgbClr val="000000"/>
                </a:solidFill>
                <a:latin typeface="Times"/>
                <a:ea typeface="Times"/>
                <a:cs typeface="Times"/>
                <a:sym typeface="Times"/>
              </a:rPr>
              <a:t>1</a:t>
            </a:r>
            <a:r>
              <a:rPr b="1" lang="en" sz="3800">
                <a:latin typeface="Times"/>
                <a:ea typeface="Times"/>
                <a:cs typeface="Times"/>
                <a:sym typeface="Times"/>
              </a:rPr>
              <a:t>3</a:t>
            </a:r>
            <a:r>
              <a:rPr b="1" lang="en" sz="3800">
                <a:solidFill>
                  <a:srgbClr val="000000"/>
                </a:solidFill>
                <a:latin typeface="Times"/>
                <a:ea typeface="Times"/>
                <a:cs typeface="Times"/>
                <a:sym typeface="Times"/>
              </a:rPr>
              <a:t>,</a:t>
            </a:r>
            <a:r>
              <a:rPr b="1" lang="en" sz="3800">
                <a:latin typeface="Times"/>
                <a:ea typeface="Times"/>
                <a:cs typeface="Times"/>
                <a:sym typeface="Times"/>
              </a:rPr>
              <a:t>0</a:t>
            </a:r>
            <a:r>
              <a:rPr b="1" lang="en" sz="3800">
                <a:solidFill>
                  <a:srgbClr val="000000"/>
                </a:solidFill>
                <a:latin typeface="Times"/>
                <a:ea typeface="Times"/>
                <a:cs typeface="Times"/>
                <a:sym typeface="Times"/>
              </a:rPr>
              <a:t>00</a:t>
            </a:r>
            <a:endParaRPr sz="3800">
              <a:solidFill>
                <a:srgbClr val="000000"/>
              </a:solidFill>
              <a:latin typeface="Calibri"/>
              <a:ea typeface="Calibri"/>
              <a:cs typeface="Calibri"/>
              <a:sym typeface="Calibri"/>
            </a:endParaRPr>
          </a:p>
        </p:txBody>
      </p:sp>
      <p:sp>
        <p:nvSpPr>
          <p:cNvPr id="213" name="Google Shape;213;p20"/>
          <p:cNvSpPr txBox="1"/>
          <p:nvPr/>
        </p:nvSpPr>
        <p:spPr>
          <a:xfrm>
            <a:off x="6906225" y="3914000"/>
            <a:ext cx="2049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latin typeface="Times"/>
                <a:ea typeface="Times"/>
                <a:cs typeface="Times"/>
                <a:sym typeface="Times"/>
              </a:rPr>
              <a:t>Expected </a:t>
            </a:r>
            <a:r>
              <a:rPr lang="en">
                <a:solidFill>
                  <a:srgbClr val="000000"/>
                </a:solidFill>
                <a:latin typeface="Times"/>
                <a:ea typeface="Times"/>
                <a:cs typeface="Times"/>
                <a:sym typeface="Times"/>
              </a:rPr>
              <a:t>M</a:t>
            </a:r>
            <a:r>
              <a:rPr lang="en" sz="1400">
                <a:solidFill>
                  <a:srgbClr val="000000"/>
                </a:solidFill>
                <a:latin typeface="Times"/>
                <a:ea typeface="Times"/>
                <a:cs typeface="Times"/>
                <a:sym typeface="Times"/>
              </a:rPr>
              <a:t>onthly </a:t>
            </a:r>
            <a:r>
              <a:rPr lang="en">
                <a:solidFill>
                  <a:srgbClr val="000000"/>
                </a:solidFill>
                <a:latin typeface="Times"/>
                <a:ea typeface="Times"/>
                <a:cs typeface="Times"/>
                <a:sym typeface="Times"/>
              </a:rPr>
              <a:t>p</a:t>
            </a:r>
            <a:r>
              <a:rPr lang="en" sz="1400">
                <a:solidFill>
                  <a:srgbClr val="000000"/>
                </a:solidFill>
                <a:latin typeface="Times"/>
                <a:ea typeface="Times"/>
                <a:cs typeface="Times"/>
                <a:sym typeface="Times"/>
              </a:rPr>
              <a:t>rofit</a:t>
            </a:r>
            <a:endParaRPr sz="1400">
              <a:solidFill>
                <a:srgbClr val="000000"/>
              </a:solidFill>
              <a:latin typeface="Times"/>
              <a:ea typeface="Times"/>
              <a:cs typeface="Times"/>
              <a:sym typeface="Times"/>
            </a:endParaRPr>
          </a:p>
          <a:p>
            <a:pPr indent="0" lvl="0" marL="0" marR="0" rtl="0" algn="ctr">
              <a:spcBef>
                <a:spcPts val="0"/>
              </a:spcBef>
              <a:spcAft>
                <a:spcPts val="0"/>
              </a:spcAft>
              <a:buNone/>
            </a:pPr>
            <a:r>
              <a:rPr lang="en">
                <a:latin typeface="Times"/>
                <a:ea typeface="Times"/>
                <a:cs typeface="Times"/>
                <a:sym typeface="Times"/>
              </a:rPr>
              <a:t>a</a:t>
            </a:r>
            <a:r>
              <a:rPr lang="en">
                <a:latin typeface="Times"/>
                <a:ea typeface="Times"/>
                <a:cs typeface="Times"/>
                <a:sym typeface="Times"/>
              </a:rPr>
              <a:t>t 5% Market Penetration</a:t>
            </a:r>
            <a:endParaRPr>
              <a:latin typeface="Times"/>
              <a:ea typeface="Times"/>
              <a:cs typeface="Times"/>
              <a:sym typeface="Times"/>
            </a:endParaRPr>
          </a:p>
        </p:txBody>
      </p:sp>
      <p:grpSp>
        <p:nvGrpSpPr>
          <p:cNvPr id="214" name="Google Shape;214;p20"/>
          <p:cNvGrpSpPr/>
          <p:nvPr/>
        </p:nvGrpSpPr>
        <p:grpSpPr>
          <a:xfrm>
            <a:off x="6690634" y="2488931"/>
            <a:ext cx="279604" cy="278092"/>
            <a:chOff x="-64401400" y="1914475"/>
            <a:chExt cx="319000" cy="317275"/>
          </a:xfrm>
        </p:grpSpPr>
        <p:sp>
          <p:nvSpPr>
            <p:cNvPr id="215" name="Google Shape;215;p20"/>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00000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16" name="Google Shape;216;p20"/>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00000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17" name="Google Shape;217;p20"/>
            <p:cNvSpPr/>
            <p:nvPr/>
          </p:nvSpPr>
          <p:spPr>
            <a:xfrm>
              <a:off x="-64212375" y="2210450"/>
              <a:ext cx="5525" cy="25"/>
            </a:xfrm>
            <a:custGeom>
              <a:rect b="b" l="l" r="r" t="t"/>
              <a:pathLst>
                <a:path extrusionOk="0" h="1" w="221">
                  <a:moveTo>
                    <a:pt x="1" y="1"/>
                  </a:moveTo>
                  <a:lnTo>
                    <a:pt x="221" y="1"/>
                  </a:lnTo>
                </a:path>
              </a:pathLst>
            </a:custGeom>
            <a:solidFill>
              <a:srgbClr val="00000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grpSp>
        <p:nvGrpSpPr>
          <p:cNvPr id="218" name="Google Shape;218;p20"/>
          <p:cNvGrpSpPr/>
          <p:nvPr/>
        </p:nvGrpSpPr>
        <p:grpSpPr>
          <a:xfrm>
            <a:off x="6669768" y="1613593"/>
            <a:ext cx="289988" cy="289965"/>
            <a:chOff x="-65131525" y="1914325"/>
            <a:chExt cx="316650" cy="316625"/>
          </a:xfrm>
        </p:grpSpPr>
        <p:sp>
          <p:nvSpPr>
            <p:cNvPr id="219" name="Google Shape;219;p20"/>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00000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20" name="Google Shape;220;p20"/>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00000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grpSp>
        <p:nvGrpSpPr>
          <p:cNvPr id="221" name="Google Shape;221;p20"/>
          <p:cNvGrpSpPr/>
          <p:nvPr/>
        </p:nvGrpSpPr>
        <p:grpSpPr>
          <a:xfrm>
            <a:off x="6690633" y="3624045"/>
            <a:ext cx="289956" cy="289956"/>
            <a:chOff x="-61783350" y="2297100"/>
            <a:chExt cx="316650" cy="316650"/>
          </a:xfrm>
        </p:grpSpPr>
        <p:sp>
          <p:nvSpPr>
            <p:cNvPr id="222" name="Google Shape;222;p20"/>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00000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23" name="Google Shape;223;p20"/>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000000"/>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
        <p:nvSpPr>
          <p:cNvPr id="224" name="Google Shape;224;p20"/>
          <p:cNvSpPr txBox="1"/>
          <p:nvPr/>
        </p:nvSpPr>
        <p:spPr>
          <a:xfrm>
            <a:off x="6690625" y="4557413"/>
            <a:ext cx="1685700" cy="35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900">
                <a:solidFill>
                  <a:srgbClr val="99242C"/>
                </a:solidFill>
                <a:latin typeface="Times"/>
                <a:ea typeface="Times"/>
                <a:cs typeface="Times"/>
                <a:sym typeface="Times"/>
              </a:rPr>
              <a:t>See appendix for more detailed projected financials </a:t>
            </a:r>
            <a:endParaRPr b="1" sz="1100">
              <a:solidFill>
                <a:srgbClr val="99242C"/>
              </a:solidFill>
            </a:endParaRPr>
          </a:p>
        </p:txBody>
      </p:sp>
      <p:sp>
        <p:nvSpPr>
          <p:cNvPr id="225" name="Google Shape;225;p20"/>
          <p:cNvSpPr/>
          <p:nvPr/>
        </p:nvSpPr>
        <p:spPr>
          <a:xfrm>
            <a:off x="70769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20"/>
          <p:cNvSpPr/>
          <p:nvPr/>
        </p:nvSpPr>
        <p:spPr>
          <a:xfrm>
            <a:off x="269506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20"/>
          <p:cNvSpPr/>
          <p:nvPr/>
        </p:nvSpPr>
        <p:spPr>
          <a:xfrm>
            <a:off x="4682432"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228" name="Google Shape;228;p20"/>
          <p:cNvCxnSpPr>
            <a:stCxn id="225" idx="3"/>
            <a:endCxn id="226" idx="1"/>
          </p:cNvCxnSpPr>
          <p:nvPr/>
        </p:nvCxnSpPr>
        <p:spPr>
          <a:xfrm>
            <a:off x="1975493" y="3040295"/>
            <a:ext cx="719700" cy="0"/>
          </a:xfrm>
          <a:prstGeom prst="straightConnector1">
            <a:avLst/>
          </a:prstGeom>
          <a:noFill/>
          <a:ln cap="flat" cmpd="sng" w="19050">
            <a:solidFill>
              <a:srgbClr val="2F2F2F"/>
            </a:solidFill>
            <a:prstDash val="solid"/>
            <a:round/>
            <a:headEnd len="sm" w="sm" type="none"/>
            <a:tailEnd len="sm" w="sm" type="none"/>
          </a:ln>
        </p:spPr>
      </p:cxnSp>
      <p:cxnSp>
        <p:nvCxnSpPr>
          <p:cNvPr id="229" name="Google Shape;229;p20"/>
          <p:cNvCxnSpPr>
            <a:stCxn id="226" idx="3"/>
            <a:endCxn id="227" idx="1"/>
          </p:cNvCxnSpPr>
          <p:nvPr/>
        </p:nvCxnSpPr>
        <p:spPr>
          <a:xfrm>
            <a:off x="3962863" y="3040295"/>
            <a:ext cx="719700" cy="0"/>
          </a:xfrm>
          <a:prstGeom prst="straightConnector1">
            <a:avLst/>
          </a:prstGeom>
          <a:noFill/>
          <a:ln cap="flat" cmpd="sng" w="19050">
            <a:solidFill>
              <a:srgbClr val="2F2F2F"/>
            </a:solidFill>
            <a:prstDash val="solid"/>
            <a:round/>
            <a:headEnd len="sm" w="sm" type="none"/>
            <a:tailEnd len="sm" w="sm" type="none"/>
          </a:ln>
        </p:spPr>
      </p:cxnSp>
      <p:sp>
        <p:nvSpPr>
          <p:cNvPr id="230" name="Google Shape;230;p20"/>
          <p:cNvSpPr txBox="1"/>
          <p:nvPr/>
        </p:nvSpPr>
        <p:spPr>
          <a:xfrm>
            <a:off x="801974" y="2866867"/>
            <a:ext cx="1050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Quality</a:t>
            </a:r>
            <a:endParaRPr b="1" sz="1500">
              <a:solidFill>
                <a:srgbClr val="FFFFFF"/>
              </a:solidFill>
              <a:latin typeface="Times"/>
              <a:ea typeface="Times"/>
              <a:cs typeface="Times"/>
              <a:sym typeface="Times"/>
            </a:endParaRPr>
          </a:p>
        </p:txBody>
      </p:sp>
      <p:sp>
        <p:nvSpPr>
          <p:cNvPr id="231" name="Google Shape;231;p20"/>
          <p:cNvSpPr txBox="1"/>
          <p:nvPr/>
        </p:nvSpPr>
        <p:spPr>
          <a:xfrm>
            <a:off x="2786250" y="2866867"/>
            <a:ext cx="1050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Care</a:t>
            </a:r>
            <a:endParaRPr b="1" sz="1500">
              <a:solidFill>
                <a:srgbClr val="FFFFFF"/>
              </a:solidFill>
              <a:latin typeface="Times"/>
              <a:ea typeface="Times"/>
              <a:cs typeface="Times"/>
              <a:sym typeface="Times"/>
            </a:endParaRPr>
          </a:p>
        </p:txBody>
      </p:sp>
      <p:sp>
        <p:nvSpPr>
          <p:cNvPr id="232" name="Google Shape;232;p20"/>
          <p:cNvSpPr txBox="1"/>
          <p:nvPr/>
        </p:nvSpPr>
        <p:spPr>
          <a:xfrm>
            <a:off x="4775251" y="2866867"/>
            <a:ext cx="1098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Experience</a:t>
            </a:r>
            <a:endParaRPr b="1" sz="1500">
              <a:solidFill>
                <a:srgbClr val="FFFFFF"/>
              </a:solidFill>
              <a:latin typeface="Times"/>
              <a:ea typeface="Times"/>
              <a:cs typeface="Times"/>
              <a:sym typeface="Times"/>
            </a:endParaRPr>
          </a:p>
        </p:txBody>
      </p:sp>
      <p:sp>
        <p:nvSpPr>
          <p:cNvPr id="233" name="Google Shape;233;p20"/>
          <p:cNvSpPr txBox="1"/>
          <p:nvPr/>
        </p:nvSpPr>
        <p:spPr>
          <a:xfrm>
            <a:off x="418502" y="3345422"/>
            <a:ext cx="1916700" cy="129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000000"/>
                </a:solidFill>
                <a:latin typeface="Times"/>
                <a:ea typeface="Times"/>
                <a:cs typeface="Times"/>
                <a:sym typeface="Times"/>
              </a:rPr>
              <a:t>With the freshest and most exclusive ingredients using bincho-zumi, a smokeless charcoal, </a:t>
            </a:r>
            <a:r>
              <a:rPr b="1" lang="en" sz="1200">
                <a:solidFill>
                  <a:srgbClr val="000000"/>
                </a:solidFill>
                <a:latin typeface="Times"/>
                <a:ea typeface="Times"/>
                <a:cs typeface="Times"/>
                <a:sym typeface="Times"/>
              </a:rPr>
              <a:t>we can bring the authentic teppanyaki experience to your home</a:t>
            </a:r>
            <a:r>
              <a:rPr lang="en" sz="1200">
                <a:solidFill>
                  <a:srgbClr val="000000"/>
                </a:solidFill>
                <a:latin typeface="Times"/>
                <a:ea typeface="Times"/>
                <a:cs typeface="Times"/>
                <a:sym typeface="Times"/>
              </a:rPr>
              <a:t>.</a:t>
            </a:r>
            <a:endParaRPr sz="1200">
              <a:solidFill>
                <a:srgbClr val="2F2F2F"/>
              </a:solidFill>
              <a:latin typeface="Times"/>
              <a:ea typeface="Times"/>
              <a:cs typeface="Times"/>
              <a:sym typeface="Times"/>
            </a:endParaRPr>
          </a:p>
        </p:txBody>
      </p:sp>
      <p:sp>
        <p:nvSpPr>
          <p:cNvPr id="234" name="Google Shape;234;p20"/>
          <p:cNvSpPr txBox="1"/>
          <p:nvPr/>
        </p:nvSpPr>
        <p:spPr>
          <a:xfrm>
            <a:off x="2484229" y="3357414"/>
            <a:ext cx="1916700" cy="129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2F2F2F"/>
                </a:solidFill>
                <a:latin typeface="Times"/>
                <a:ea typeface="Times"/>
                <a:cs typeface="Times"/>
                <a:sym typeface="Times"/>
              </a:rPr>
              <a:t>Our chefs are professionally trained in </a:t>
            </a:r>
            <a:r>
              <a:rPr b="1" lang="en" sz="1200">
                <a:solidFill>
                  <a:srgbClr val="2F2F2F"/>
                </a:solidFill>
                <a:latin typeface="Times"/>
                <a:ea typeface="Times"/>
                <a:cs typeface="Times"/>
                <a:sym typeface="Times"/>
              </a:rPr>
              <a:t>Japanese history, cuisine, and etiquette.</a:t>
            </a:r>
            <a:r>
              <a:rPr lang="en" sz="1200">
                <a:solidFill>
                  <a:srgbClr val="2F2F2F"/>
                </a:solidFill>
                <a:latin typeface="Times"/>
                <a:ea typeface="Times"/>
                <a:cs typeface="Times"/>
                <a:sym typeface="Times"/>
              </a:rPr>
              <a:t> We provide</a:t>
            </a:r>
            <a:r>
              <a:rPr b="1" lang="en" sz="1200">
                <a:solidFill>
                  <a:srgbClr val="2F2F2F"/>
                </a:solidFill>
                <a:latin typeface="Times"/>
                <a:ea typeface="Times"/>
                <a:cs typeface="Times"/>
                <a:sym typeface="Times"/>
              </a:rPr>
              <a:t> full-service</a:t>
            </a:r>
            <a:r>
              <a:rPr lang="en" sz="1200">
                <a:solidFill>
                  <a:srgbClr val="2F2F2F"/>
                </a:solidFill>
                <a:latin typeface="Times"/>
                <a:ea typeface="Times"/>
                <a:cs typeface="Times"/>
                <a:sym typeface="Times"/>
              </a:rPr>
              <a:t> from equipment, ingredients, to cleaning. </a:t>
            </a:r>
            <a:endParaRPr sz="1200">
              <a:solidFill>
                <a:srgbClr val="2F2F2F"/>
              </a:solidFill>
              <a:latin typeface="Times"/>
              <a:ea typeface="Times"/>
              <a:cs typeface="Times"/>
              <a:sym typeface="Times"/>
            </a:endParaRPr>
          </a:p>
        </p:txBody>
      </p:sp>
      <p:sp>
        <p:nvSpPr>
          <p:cNvPr id="235" name="Google Shape;235;p20"/>
          <p:cNvSpPr txBox="1"/>
          <p:nvPr/>
        </p:nvSpPr>
        <p:spPr>
          <a:xfrm>
            <a:off x="4448381" y="3345422"/>
            <a:ext cx="1990500" cy="1384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1200">
                <a:solidFill>
                  <a:srgbClr val="2F2F2F"/>
                </a:solidFill>
                <a:latin typeface="Times"/>
                <a:ea typeface="Times"/>
                <a:cs typeface="Times"/>
                <a:sym typeface="Times"/>
              </a:rPr>
              <a:t>Celebrate your special occasions</a:t>
            </a:r>
            <a:r>
              <a:rPr lang="en" sz="1200">
                <a:solidFill>
                  <a:srgbClr val="2F2F2F"/>
                </a:solidFill>
                <a:latin typeface="Times"/>
                <a:ea typeface="Times"/>
                <a:cs typeface="Times"/>
                <a:sym typeface="Times"/>
              </a:rPr>
              <a:t> at home. </a:t>
            </a:r>
            <a:r>
              <a:rPr lang="en" sz="1200">
                <a:solidFill>
                  <a:srgbClr val="2F2F2F"/>
                </a:solidFill>
                <a:latin typeface="Times"/>
                <a:ea typeface="Times"/>
                <a:cs typeface="Times"/>
                <a:sym typeface="Times"/>
              </a:rPr>
              <a:t>Gather around expert teppanyaki chefs as they prepare dishes with </a:t>
            </a:r>
            <a:r>
              <a:rPr b="1" lang="en" sz="1200">
                <a:solidFill>
                  <a:srgbClr val="2F2F2F"/>
                </a:solidFill>
                <a:latin typeface="Times"/>
                <a:ea typeface="Times"/>
                <a:cs typeface="Times"/>
                <a:sym typeface="Times"/>
              </a:rPr>
              <a:t>flair and precision</a:t>
            </a:r>
            <a:r>
              <a:rPr lang="en" sz="1200">
                <a:solidFill>
                  <a:srgbClr val="2F2F2F"/>
                </a:solidFill>
                <a:latin typeface="Times"/>
                <a:ea typeface="Times"/>
                <a:cs typeface="Times"/>
                <a:sym typeface="Times"/>
              </a:rPr>
              <a:t> right before your eyes.</a:t>
            </a:r>
            <a:endParaRPr sz="1200">
              <a:solidFill>
                <a:srgbClr val="2F2F2F"/>
              </a:solidFill>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1"/>
          <p:cNvSpPr/>
          <p:nvPr/>
        </p:nvSpPr>
        <p:spPr>
          <a:xfrm>
            <a:off x="616175" y="1195400"/>
            <a:ext cx="1558500" cy="1503000"/>
          </a:xfrm>
          <a:prstGeom prst="rect">
            <a:avLst/>
          </a:prstGeom>
          <a:noFill/>
          <a:ln cap="flat" cmpd="sng" w="19050">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21"/>
          <p:cNvSpPr txBox="1"/>
          <p:nvPr>
            <p:ph type="ctrTitle"/>
          </p:nvPr>
        </p:nvSpPr>
        <p:spPr>
          <a:xfrm>
            <a:off x="2980175" y="887927"/>
            <a:ext cx="1356900" cy="256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Cambria"/>
              <a:buNone/>
            </a:pPr>
            <a:r>
              <a:rPr b="1" lang="en" sz="1200">
                <a:solidFill>
                  <a:srgbClr val="99242C"/>
                </a:solidFill>
                <a:latin typeface="Times"/>
                <a:ea typeface="Times"/>
                <a:cs typeface="Times"/>
                <a:sym typeface="Times"/>
              </a:rPr>
              <a:t>Profile</a:t>
            </a:r>
            <a:endParaRPr b="1" sz="1200">
              <a:solidFill>
                <a:srgbClr val="99242C"/>
              </a:solidFill>
              <a:latin typeface="Times"/>
              <a:ea typeface="Times"/>
              <a:cs typeface="Times"/>
              <a:sym typeface="Times"/>
            </a:endParaRPr>
          </a:p>
        </p:txBody>
      </p:sp>
      <p:sp>
        <p:nvSpPr>
          <p:cNvPr id="242" name="Google Shape;242;p21"/>
          <p:cNvSpPr txBox="1"/>
          <p:nvPr>
            <p:ph idx="4294967295" type="subTitle"/>
          </p:nvPr>
        </p:nvSpPr>
        <p:spPr>
          <a:xfrm>
            <a:off x="2979248" y="1209280"/>
            <a:ext cx="1558500" cy="26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b="0" i="0" lang="en" sz="1000" u="none" cap="none" strike="noStrike">
                <a:solidFill>
                  <a:srgbClr val="1F1300"/>
                </a:solidFill>
                <a:latin typeface="Times"/>
                <a:ea typeface="Times"/>
                <a:cs typeface="Times"/>
                <a:sym typeface="Times"/>
              </a:rPr>
              <a:t>Age: 3</a:t>
            </a:r>
            <a:r>
              <a:rPr lang="en" sz="1000">
                <a:solidFill>
                  <a:srgbClr val="1F1300"/>
                </a:solidFill>
                <a:latin typeface="Times"/>
                <a:ea typeface="Times"/>
                <a:cs typeface="Times"/>
                <a:sym typeface="Times"/>
              </a:rPr>
              <a:t>3</a:t>
            </a:r>
            <a:r>
              <a:rPr b="0" i="0" lang="en" sz="1000" u="none" cap="none" strike="noStrike">
                <a:solidFill>
                  <a:srgbClr val="1F1300"/>
                </a:solidFill>
                <a:latin typeface="Times"/>
                <a:ea typeface="Times"/>
                <a:cs typeface="Times"/>
                <a:sym typeface="Times"/>
              </a:rPr>
              <a:t> years</a:t>
            </a:r>
            <a:endParaRPr b="0" i="0" sz="1000" u="none" cap="none" strike="noStrike">
              <a:solidFill>
                <a:srgbClr val="1F1300"/>
              </a:solidFill>
              <a:latin typeface="Times"/>
              <a:ea typeface="Times"/>
              <a:cs typeface="Times"/>
              <a:sym typeface="Times"/>
            </a:endParaRPr>
          </a:p>
          <a:p>
            <a:pPr indent="0" lvl="0" marL="0" marR="0" rtl="0" algn="l">
              <a:lnSpc>
                <a:spcPct val="90000"/>
              </a:lnSpc>
              <a:spcBef>
                <a:spcPts val="1600"/>
              </a:spcBef>
              <a:spcAft>
                <a:spcPts val="1600"/>
              </a:spcAft>
              <a:buClr>
                <a:schemeClr val="dk1"/>
              </a:buClr>
              <a:buSzPts val="2100"/>
              <a:buFont typeface="Arial"/>
              <a:buNone/>
            </a:pPr>
            <a:r>
              <a:t/>
            </a:r>
            <a:endParaRPr b="0" i="0" sz="2100" u="none" cap="none" strike="noStrike">
              <a:solidFill>
                <a:srgbClr val="1F1300"/>
              </a:solidFill>
              <a:latin typeface="Times"/>
              <a:ea typeface="Times"/>
              <a:cs typeface="Times"/>
              <a:sym typeface="Times"/>
            </a:endParaRPr>
          </a:p>
        </p:txBody>
      </p:sp>
      <p:sp>
        <p:nvSpPr>
          <p:cNvPr id="243" name="Google Shape;243;p21"/>
          <p:cNvSpPr txBox="1"/>
          <p:nvPr>
            <p:ph idx="4294967295" type="subTitle"/>
          </p:nvPr>
        </p:nvSpPr>
        <p:spPr>
          <a:xfrm>
            <a:off x="2979248" y="1480780"/>
            <a:ext cx="1558500" cy="26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800"/>
              <a:buFont typeface="Arial"/>
              <a:buNone/>
            </a:pPr>
            <a:r>
              <a:rPr b="0" i="0" lang="en" sz="1000" u="none" cap="none" strike="noStrike">
                <a:solidFill>
                  <a:srgbClr val="1F1300"/>
                </a:solidFill>
                <a:latin typeface="Times"/>
                <a:ea typeface="Times"/>
                <a:cs typeface="Times"/>
                <a:sym typeface="Times"/>
              </a:rPr>
              <a:t>Gender: Female</a:t>
            </a:r>
            <a:endParaRPr b="0" i="0" sz="2100" u="none" cap="none" strike="noStrike">
              <a:solidFill>
                <a:srgbClr val="1F1300"/>
              </a:solidFill>
              <a:latin typeface="Times"/>
              <a:ea typeface="Times"/>
              <a:cs typeface="Times"/>
              <a:sym typeface="Times"/>
            </a:endParaRPr>
          </a:p>
        </p:txBody>
      </p:sp>
      <p:sp>
        <p:nvSpPr>
          <p:cNvPr id="244" name="Google Shape;244;p21"/>
          <p:cNvSpPr txBox="1"/>
          <p:nvPr>
            <p:ph idx="4294967295" type="subTitle"/>
          </p:nvPr>
        </p:nvSpPr>
        <p:spPr>
          <a:xfrm>
            <a:off x="3970090" y="1215317"/>
            <a:ext cx="1356900" cy="26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800"/>
              <a:buFont typeface="Arial"/>
              <a:buNone/>
            </a:pPr>
            <a:r>
              <a:rPr b="0" i="0" lang="en" sz="1000" u="none" cap="none" strike="noStrike">
                <a:solidFill>
                  <a:srgbClr val="1F1300"/>
                </a:solidFill>
                <a:latin typeface="Times"/>
                <a:ea typeface="Times"/>
                <a:cs typeface="Times"/>
                <a:sym typeface="Times"/>
              </a:rPr>
              <a:t>Location: Philadelphia</a:t>
            </a:r>
            <a:endParaRPr b="0" i="0" sz="2100" u="none" cap="none" strike="noStrike">
              <a:solidFill>
                <a:srgbClr val="1F1300"/>
              </a:solidFill>
              <a:latin typeface="Times"/>
              <a:ea typeface="Times"/>
              <a:cs typeface="Times"/>
              <a:sym typeface="Times"/>
            </a:endParaRPr>
          </a:p>
        </p:txBody>
      </p:sp>
      <p:sp>
        <p:nvSpPr>
          <p:cNvPr id="245" name="Google Shape;245;p21"/>
          <p:cNvSpPr txBox="1"/>
          <p:nvPr>
            <p:ph idx="4294967295" type="subTitle"/>
          </p:nvPr>
        </p:nvSpPr>
        <p:spPr>
          <a:xfrm>
            <a:off x="3981000" y="1467750"/>
            <a:ext cx="987600" cy="2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800"/>
              <a:buFont typeface="Arial"/>
              <a:buNone/>
            </a:pPr>
            <a:r>
              <a:rPr b="0" i="0" lang="en" sz="1000" u="none" cap="none" strike="noStrike">
                <a:solidFill>
                  <a:srgbClr val="1F1300"/>
                </a:solidFill>
                <a:latin typeface="Times"/>
                <a:ea typeface="Times"/>
                <a:cs typeface="Times"/>
                <a:sym typeface="Times"/>
              </a:rPr>
              <a:t>Job: Consultant</a:t>
            </a:r>
            <a:endParaRPr b="0" i="0" sz="2100" u="none" cap="none" strike="noStrike">
              <a:solidFill>
                <a:srgbClr val="1F1300"/>
              </a:solidFill>
              <a:latin typeface="Times"/>
              <a:ea typeface="Times"/>
              <a:cs typeface="Times"/>
              <a:sym typeface="Times"/>
            </a:endParaRPr>
          </a:p>
        </p:txBody>
      </p:sp>
      <p:sp>
        <p:nvSpPr>
          <p:cNvPr id="246" name="Google Shape;246;p21"/>
          <p:cNvSpPr txBox="1"/>
          <p:nvPr>
            <p:ph idx="4294967295" type="subTitle"/>
          </p:nvPr>
        </p:nvSpPr>
        <p:spPr>
          <a:xfrm>
            <a:off x="2953465" y="2506822"/>
            <a:ext cx="11685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1600"/>
              </a:spcAft>
              <a:buClr>
                <a:schemeClr val="dk1"/>
              </a:buClr>
              <a:buSzPts val="800"/>
              <a:buFont typeface="Arial"/>
              <a:buNone/>
            </a:pPr>
            <a:r>
              <a:rPr i="0" lang="en" sz="1000" u="none" cap="none" strike="noStrike">
                <a:solidFill>
                  <a:srgbClr val="000000"/>
                </a:solidFill>
                <a:latin typeface="Times"/>
                <a:ea typeface="Times"/>
                <a:cs typeface="Times"/>
                <a:sym typeface="Times"/>
              </a:rPr>
              <a:t>Instagrammable</a:t>
            </a:r>
            <a:endParaRPr i="0" sz="2100" u="none" cap="none" strike="noStrike">
              <a:solidFill>
                <a:srgbClr val="000000"/>
              </a:solidFill>
              <a:latin typeface="Times"/>
              <a:ea typeface="Times"/>
              <a:cs typeface="Times"/>
              <a:sym typeface="Times"/>
            </a:endParaRPr>
          </a:p>
        </p:txBody>
      </p:sp>
      <p:cxnSp>
        <p:nvCxnSpPr>
          <p:cNvPr id="247" name="Google Shape;247;p21"/>
          <p:cNvCxnSpPr/>
          <p:nvPr/>
        </p:nvCxnSpPr>
        <p:spPr>
          <a:xfrm>
            <a:off x="2854693" y="1033400"/>
            <a:ext cx="0" cy="3747600"/>
          </a:xfrm>
          <a:prstGeom prst="straightConnector1">
            <a:avLst/>
          </a:prstGeom>
          <a:noFill/>
          <a:ln cap="flat" cmpd="sng" w="9525">
            <a:solidFill>
              <a:srgbClr val="1F1300"/>
            </a:solidFill>
            <a:prstDash val="solid"/>
            <a:round/>
            <a:headEnd len="sm" w="sm" type="none"/>
            <a:tailEnd len="sm" w="sm" type="none"/>
          </a:ln>
        </p:spPr>
      </p:cxnSp>
      <p:sp>
        <p:nvSpPr>
          <p:cNvPr id="248" name="Google Shape;248;p21"/>
          <p:cNvSpPr txBox="1"/>
          <p:nvPr>
            <p:ph idx="4294967295" type="subTitle"/>
          </p:nvPr>
        </p:nvSpPr>
        <p:spPr>
          <a:xfrm>
            <a:off x="544553" y="2753451"/>
            <a:ext cx="2154000" cy="964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1F1300"/>
              </a:buClr>
              <a:buSzPts val="1100"/>
              <a:buFont typeface="Arial"/>
              <a:buNone/>
            </a:pPr>
            <a:r>
              <a:rPr b="0" i="0" lang="en" sz="1100" u="none" cap="none" strike="noStrike">
                <a:solidFill>
                  <a:srgbClr val="1F1300"/>
                </a:solidFill>
                <a:latin typeface="Times"/>
                <a:ea typeface="Times"/>
                <a:cs typeface="Times"/>
                <a:sym typeface="Times"/>
              </a:rPr>
              <a:t>“I need new experiences that lets me see the bigger world, take new photos for my feed, and meet my friends for a nice meal.”</a:t>
            </a:r>
            <a:endParaRPr b="0" i="0" sz="1100" u="none" cap="none" strike="noStrike">
              <a:solidFill>
                <a:srgbClr val="1F1300"/>
              </a:solidFill>
              <a:latin typeface="Times"/>
              <a:ea typeface="Times"/>
              <a:cs typeface="Times"/>
              <a:sym typeface="Times"/>
            </a:endParaRPr>
          </a:p>
        </p:txBody>
      </p:sp>
      <p:grpSp>
        <p:nvGrpSpPr>
          <p:cNvPr id="249" name="Google Shape;249;p21"/>
          <p:cNvGrpSpPr/>
          <p:nvPr/>
        </p:nvGrpSpPr>
        <p:grpSpPr>
          <a:xfrm>
            <a:off x="3432639" y="2278913"/>
            <a:ext cx="283924" cy="231328"/>
            <a:chOff x="1190625" y="717625"/>
            <a:chExt cx="5219200" cy="4260175"/>
          </a:xfrm>
        </p:grpSpPr>
        <p:sp>
          <p:nvSpPr>
            <p:cNvPr id="250" name="Google Shape;250;p21"/>
            <p:cNvSpPr/>
            <p:nvPr/>
          </p:nvSpPr>
          <p:spPr>
            <a:xfrm>
              <a:off x="1190625" y="717625"/>
              <a:ext cx="5219200" cy="4260175"/>
            </a:xfrm>
            <a:custGeom>
              <a:rect b="b" l="l" r="r" t="t"/>
              <a:pathLst>
                <a:path extrusionOk="0" h="170407" w="208768">
                  <a:moveTo>
                    <a:pt x="51376" y="25281"/>
                  </a:moveTo>
                  <a:cubicBezTo>
                    <a:pt x="51670" y="25281"/>
                    <a:pt x="51898" y="25477"/>
                    <a:pt x="51898" y="25770"/>
                  </a:cubicBezTo>
                  <a:lnTo>
                    <a:pt x="51898" y="34219"/>
                  </a:lnTo>
                  <a:lnTo>
                    <a:pt x="22932" y="34219"/>
                  </a:lnTo>
                  <a:lnTo>
                    <a:pt x="22932" y="25770"/>
                  </a:lnTo>
                  <a:cubicBezTo>
                    <a:pt x="22932" y="25477"/>
                    <a:pt x="23160" y="25281"/>
                    <a:pt x="23421" y="25281"/>
                  </a:cubicBezTo>
                  <a:close/>
                  <a:moveTo>
                    <a:pt x="153183" y="8155"/>
                  </a:moveTo>
                  <a:cubicBezTo>
                    <a:pt x="158011" y="8155"/>
                    <a:pt x="162088" y="11450"/>
                    <a:pt x="163132" y="16147"/>
                  </a:cubicBezTo>
                  <a:lnTo>
                    <a:pt x="167144" y="34219"/>
                  </a:lnTo>
                  <a:lnTo>
                    <a:pt x="160164" y="34219"/>
                  </a:lnTo>
                  <a:cubicBezTo>
                    <a:pt x="148583" y="26716"/>
                    <a:pt x="134818" y="22378"/>
                    <a:pt x="120041" y="22378"/>
                  </a:cubicBezTo>
                  <a:cubicBezTo>
                    <a:pt x="105264" y="22378"/>
                    <a:pt x="91466" y="26716"/>
                    <a:pt x="79886" y="34219"/>
                  </a:cubicBezTo>
                  <a:lnTo>
                    <a:pt x="72938" y="34219"/>
                  </a:lnTo>
                  <a:lnTo>
                    <a:pt x="76918" y="16147"/>
                  </a:lnTo>
                  <a:cubicBezTo>
                    <a:pt x="77961" y="11450"/>
                    <a:pt x="82072" y="8155"/>
                    <a:pt x="86867" y="8155"/>
                  </a:cubicBezTo>
                  <a:close/>
                  <a:moveTo>
                    <a:pt x="69480" y="42374"/>
                  </a:moveTo>
                  <a:cubicBezTo>
                    <a:pt x="55062" y="55878"/>
                    <a:pt x="46027" y="75091"/>
                    <a:pt x="46027" y="96392"/>
                  </a:cubicBezTo>
                  <a:cubicBezTo>
                    <a:pt x="46027" y="117660"/>
                    <a:pt x="55062" y="136873"/>
                    <a:pt x="69480" y="150411"/>
                  </a:cubicBezTo>
                  <a:lnTo>
                    <a:pt x="32750" y="150411"/>
                  </a:lnTo>
                  <a:lnTo>
                    <a:pt x="32750" y="106113"/>
                  </a:lnTo>
                  <a:cubicBezTo>
                    <a:pt x="32750" y="103862"/>
                    <a:pt x="30924" y="102035"/>
                    <a:pt x="28673" y="102035"/>
                  </a:cubicBezTo>
                  <a:cubicBezTo>
                    <a:pt x="26422" y="102035"/>
                    <a:pt x="24595" y="103862"/>
                    <a:pt x="24595" y="106113"/>
                  </a:cubicBezTo>
                  <a:lnTo>
                    <a:pt x="24595" y="150411"/>
                  </a:lnTo>
                  <a:lnTo>
                    <a:pt x="14157" y="150411"/>
                  </a:lnTo>
                  <a:cubicBezTo>
                    <a:pt x="10862" y="150411"/>
                    <a:pt x="8155" y="147703"/>
                    <a:pt x="8155" y="144376"/>
                  </a:cubicBezTo>
                  <a:lnTo>
                    <a:pt x="8155" y="48408"/>
                  </a:lnTo>
                  <a:cubicBezTo>
                    <a:pt x="8155" y="45081"/>
                    <a:pt x="10862" y="42374"/>
                    <a:pt x="14157" y="42374"/>
                  </a:cubicBezTo>
                  <a:close/>
                  <a:moveTo>
                    <a:pt x="194610" y="42374"/>
                  </a:moveTo>
                  <a:cubicBezTo>
                    <a:pt x="197905" y="42374"/>
                    <a:pt x="200612" y="45081"/>
                    <a:pt x="200612" y="48376"/>
                  </a:cubicBezTo>
                  <a:lnTo>
                    <a:pt x="200612" y="144376"/>
                  </a:lnTo>
                  <a:cubicBezTo>
                    <a:pt x="200612" y="147703"/>
                    <a:pt x="197905" y="150411"/>
                    <a:pt x="194610" y="150411"/>
                  </a:cubicBezTo>
                  <a:lnTo>
                    <a:pt x="170602" y="150411"/>
                  </a:lnTo>
                  <a:cubicBezTo>
                    <a:pt x="185020" y="136873"/>
                    <a:pt x="194056" y="117660"/>
                    <a:pt x="194056" y="96392"/>
                  </a:cubicBezTo>
                  <a:cubicBezTo>
                    <a:pt x="194056" y="75091"/>
                    <a:pt x="185020" y="55878"/>
                    <a:pt x="170602" y="42374"/>
                  </a:cubicBezTo>
                  <a:close/>
                  <a:moveTo>
                    <a:pt x="120041" y="30533"/>
                  </a:moveTo>
                  <a:cubicBezTo>
                    <a:pt x="127642" y="30533"/>
                    <a:pt x="134981" y="31837"/>
                    <a:pt x="141799" y="34219"/>
                  </a:cubicBezTo>
                  <a:cubicBezTo>
                    <a:pt x="147474" y="36209"/>
                    <a:pt x="152824" y="38981"/>
                    <a:pt x="157684" y="42374"/>
                  </a:cubicBezTo>
                  <a:cubicBezTo>
                    <a:pt x="174712" y="54280"/>
                    <a:pt x="185901" y="74048"/>
                    <a:pt x="185901" y="96392"/>
                  </a:cubicBezTo>
                  <a:cubicBezTo>
                    <a:pt x="185901" y="118704"/>
                    <a:pt x="174712" y="138472"/>
                    <a:pt x="157684" y="150411"/>
                  </a:cubicBezTo>
                  <a:cubicBezTo>
                    <a:pt x="152824" y="153803"/>
                    <a:pt x="147474" y="156543"/>
                    <a:pt x="141799" y="158566"/>
                  </a:cubicBezTo>
                  <a:cubicBezTo>
                    <a:pt x="134981" y="160947"/>
                    <a:pt x="127642" y="162252"/>
                    <a:pt x="120041" y="162252"/>
                  </a:cubicBezTo>
                  <a:cubicBezTo>
                    <a:pt x="112408" y="162252"/>
                    <a:pt x="105101" y="160947"/>
                    <a:pt x="98284" y="158566"/>
                  </a:cubicBezTo>
                  <a:cubicBezTo>
                    <a:pt x="92575" y="156543"/>
                    <a:pt x="87258" y="153803"/>
                    <a:pt x="82398" y="150411"/>
                  </a:cubicBezTo>
                  <a:cubicBezTo>
                    <a:pt x="65338" y="138472"/>
                    <a:pt x="54182" y="118704"/>
                    <a:pt x="54182" y="96392"/>
                  </a:cubicBezTo>
                  <a:cubicBezTo>
                    <a:pt x="54182" y="74048"/>
                    <a:pt x="65338" y="54280"/>
                    <a:pt x="82398" y="42374"/>
                  </a:cubicBezTo>
                  <a:cubicBezTo>
                    <a:pt x="87258" y="38981"/>
                    <a:pt x="92575" y="36209"/>
                    <a:pt x="98284" y="34219"/>
                  </a:cubicBezTo>
                  <a:cubicBezTo>
                    <a:pt x="105101" y="31837"/>
                    <a:pt x="112408" y="30533"/>
                    <a:pt x="120041" y="30533"/>
                  </a:cubicBezTo>
                  <a:close/>
                  <a:moveTo>
                    <a:pt x="86867" y="0"/>
                  </a:moveTo>
                  <a:cubicBezTo>
                    <a:pt x="78190" y="0"/>
                    <a:pt x="70818" y="5905"/>
                    <a:pt x="68958" y="14386"/>
                  </a:cubicBezTo>
                  <a:lnTo>
                    <a:pt x="64555" y="34219"/>
                  </a:lnTo>
                  <a:lnTo>
                    <a:pt x="60053" y="34219"/>
                  </a:lnTo>
                  <a:lnTo>
                    <a:pt x="60053" y="25770"/>
                  </a:lnTo>
                  <a:cubicBezTo>
                    <a:pt x="60053" y="20975"/>
                    <a:pt x="56171" y="17126"/>
                    <a:pt x="51376" y="17126"/>
                  </a:cubicBezTo>
                  <a:lnTo>
                    <a:pt x="23421" y="17126"/>
                  </a:lnTo>
                  <a:cubicBezTo>
                    <a:pt x="18659" y="17126"/>
                    <a:pt x="14777" y="20975"/>
                    <a:pt x="14777" y="25770"/>
                  </a:cubicBezTo>
                  <a:lnTo>
                    <a:pt x="14777" y="34219"/>
                  </a:lnTo>
                  <a:lnTo>
                    <a:pt x="14157" y="34219"/>
                  </a:lnTo>
                  <a:cubicBezTo>
                    <a:pt x="6361" y="34219"/>
                    <a:pt x="0" y="40580"/>
                    <a:pt x="0" y="48408"/>
                  </a:cubicBezTo>
                  <a:lnTo>
                    <a:pt x="0" y="144376"/>
                  </a:lnTo>
                  <a:cubicBezTo>
                    <a:pt x="0" y="152205"/>
                    <a:pt x="6361" y="158566"/>
                    <a:pt x="14157" y="158566"/>
                  </a:cubicBezTo>
                  <a:lnTo>
                    <a:pt x="79886" y="158566"/>
                  </a:lnTo>
                  <a:cubicBezTo>
                    <a:pt x="91466" y="166036"/>
                    <a:pt x="105264" y="170407"/>
                    <a:pt x="120041" y="170407"/>
                  </a:cubicBezTo>
                  <a:cubicBezTo>
                    <a:pt x="134818" y="170407"/>
                    <a:pt x="148583" y="166036"/>
                    <a:pt x="160164" y="158566"/>
                  </a:cubicBezTo>
                  <a:lnTo>
                    <a:pt x="194610" y="158566"/>
                  </a:lnTo>
                  <a:cubicBezTo>
                    <a:pt x="202406" y="158566"/>
                    <a:pt x="208767" y="152205"/>
                    <a:pt x="208767" y="144376"/>
                  </a:cubicBezTo>
                  <a:lnTo>
                    <a:pt x="208767" y="48408"/>
                  </a:lnTo>
                  <a:cubicBezTo>
                    <a:pt x="208767" y="40580"/>
                    <a:pt x="202406" y="34219"/>
                    <a:pt x="194610" y="34219"/>
                  </a:cubicBezTo>
                  <a:lnTo>
                    <a:pt x="175495" y="34219"/>
                  </a:lnTo>
                  <a:lnTo>
                    <a:pt x="171091" y="14386"/>
                  </a:lnTo>
                  <a:cubicBezTo>
                    <a:pt x="169232" y="5905"/>
                    <a:pt x="161860" y="0"/>
                    <a:pt x="15318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21"/>
            <p:cNvSpPr/>
            <p:nvPr/>
          </p:nvSpPr>
          <p:spPr>
            <a:xfrm>
              <a:off x="2853400" y="1789175"/>
              <a:ext cx="2676500" cy="2676500"/>
            </a:xfrm>
            <a:custGeom>
              <a:rect b="b" l="l" r="r" t="t"/>
              <a:pathLst>
                <a:path extrusionOk="0" h="107060" w="107060">
                  <a:moveTo>
                    <a:pt x="53530" y="1"/>
                  </a:moveTo>
                  <a:cubicBezTo>
                    <a:pt x="24009" y="1"/>
                    <a:pt x="1" y="24009"/>
                    <a:pt x="1" y="53530"/>
                  </a:cubicBezTo>
                  <a:cubicBezTo>
                    <a:pt x="1" y="83051"/>
                    <a:pt x="24009" y="107059"/>
                    <a:pt x="53530" y="107059"/>
                  </a:cubicBezTo>
                  <a:cubicBezTo>
                    <a:pt x="57836" y="107059"/>
                    <a:pt x="62109" y="106537"/>
                    <a:pt x="66252" y="105526"/>
                  </a:cubicBezTo>
                  <a:cubicBezTo>
                    <a:pt x="68437" y="105004"/>
                    <a:pt x="69775" y="102786"/>
                    <a:pt x="69253" y="100601"/>
                  </a:cubicBezTo>
                  <a:cubicBezTo>
                    <a:pt x="68779" y="98735"/>
                    <a:pt x="67117" y="97487"/>
                    <a:pt x="65280" y="97487"/>
                  </a:cubicBezTo>
                  <a:cubicBezTo>
                    <a:pt x="64966" y="97487"/>
                    <a:pt x="64647" y="97523"/>
                    <a:pt x="64327" y="97600"/>
                  </a:cubicBezTo>
                  <a:cubicBezTo>
                    <a:pt x="60804" y="98480"/>
                    <a:pt x="57184" y="98904"/>
                    <a:pt x="53530" y="98904"/>
                  </a:cubicBezTo>
                  <a:cubicBezTo>
                    <a:pt x="28511" y="98904"/>
                    <a:pt x="8156" y="78550"/>
                    <a:pt x="8156" y="53530"/>
                  </a:cubicBezTo>
                  <a:cubicBezTo>
                    <a:pt x="8156" y="28511"/>
                    <a:pt x="28511" y="8156"/>
                    <a:pt x="53530" y="8156"/>
                  </a:cubicBezTo>
                  <a:cubicBezTo>
                    <a:pt x="78550" y="8156"/>
                    <a:pt x="98904" y="28511"/>
                    <a:pt x="98904" y="53530"/>
                  </a:cubicBezTo>
                  <a:cubicBezTo>
                    <a:pt x="98904" y="62631"/>
                    <a:pt x="96197" y="71438"/>
                    <a:pt x="91108" y="78941"/>
                  </a:cubicBezTo>
                  <a:cubicBezTo>
                    <a:pt x="89836" y="80800"/>
                    <a:pt x="90325" y="83345"/>
                    <a:pt x="92185" y="84617"/>
                  </a:cubicBezTo>
                  <a:cubicBezTo>
                    <a:pt x="92885" y="85096"/>
                    <a:pt x="93683" y="85326"/>
                    <a:pt x="94474" y="85326"/>
                  </a:cubicBezTo>
                  <a:cubicBezTo>
                    <a:pt x="95781" y="85326"/>
                    <a:pt x="97068" y="84699"/>
                    <a:pt x="97860" y="83540"/>
                  </a:cubicBezTo>
                  <a:cubicBezTo>
                    <a:pt x="103863" y="74668"/>
                    <a:pt x="107059" y="64295"/>
                    <a:pt x="107059" y="53530"/>
                  </a:cubicBezTo>
                  <a:cubicBezTo>
                    <a:pt x="107059" y="24009"/>
                    <a:pt x="83051" y="1"/>
                    <a:pt x="5353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21"/>
            <p:cNvSpPr/>
            <p:nvPr/>
          </p:nvSpPr>
          <p:spPr>
            <a:xfrm>
              <a:off x="1527425" y="2129250"/>
              <a:ext cx="759250" cy="759250"/>
            </a:xfrm>
            <a:custGeom>
              <a:rect b="b" l="l" r="r" t="t"/>
              <a:pathLst>
                <a:path extrusionOk="0" h="30370" w="30370">
                  <a:moveTo>
                    <a:pt x="15201" y="8155"/>
                  </a:moveTo>
                  <a:cubicBezTo>
                    <a:pt x="19083" y="8155"/>
                    <a:pt x="22214" y="11320"/>
                    <a:pt x="22214" y="15201"/>
                  </a:cubicBezTo>
                  <a:cubicBezTo>
                    <a:pt x="22214" y="19050"/>
                    <a:pt x="19083" y="22215"/>
                    <a:pt x="15201" y="22215"/>
                  </a:cubicBezTo>
                  <a:cubicBezTo>
                    <a:pt x="11319" y="22215"/>
                    <a:pt x="8155" y="19050"/>
                    <a:pt x="8155" y="15201"/>
                  </a:cubicBezTo>
                  <a:cubicBezTo>
                    <a:pt x="8155" y="11320"/>
                    <a:pt x="11319" y="8155"/>
                    <a:pt x="15201" y="8155"/>
                  </a:cubicBezTo>
                  <a:close/>
                  <a:moveTo>
                    <a:pt x="15201" y="0"/>
                  </a:moveTo>
                  <a:cubicBezTo>
                    <a:pt x="6818" y="0"/>
                    <a:pt x="0" y="6818"/>
                    <a:pt x="0" y="15201"/>
                  </a:cubicBezTo>
                  <a:cubicBezTo>
                    <a:pt x="0" y="23552"/>
                    <a:pt x="6818" y="30370"/>
                    <a:pt x="15201" y="30370"/>
                  </a:cubicBezTo>
                  <a:cubicBezTo>
                    <a:pt x="23552" y="30370"/>
                    <a:pt x="30369" y="23552"/>
                    <a:pt x="30369" y="15201"/>
                  </a:cubicBezTo>
                  <a:cubicBezTo>
                    <a:pt x="30369" y="6818"/>
                    <a:pt x="23552" y="0"/>
                    <a:pt x="1520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21"/>
            <p:cNvSpPr/>
            <p:nvPr/>
          </p:nvSpPr>
          <p:spPr>
            <a:xfrm>
              <a:off x="4812225" y="4028325"/>
              <a:ext cx="203900" cy="204125"/>
            </a:xfrm>
            <a:custGeom>
              <a:rect b="b" l="l" r="r" t="t"/>
              <a:pathLst>
                <a:path extrusionOk="0" h="8165" w="8156">
                  <a:moveTo>
                    <a:pt x="4082" y="1"/>
                  </a:moveTo>
                  <a:cubicBezTo>
                    <a:pt x="3817" y="1"/>
                    <a:pt x="3556" y="25"/>
                    <a:pt x="3295" y="74"/>
                  </a:cubicBezTo>
                  <a:cubicBezTo>
                    <a:pt x="3034" y="140"/>
                    <a:pt x="2774" y="205"/>
                    <a:pt x="2513" y="303"/>
                  </a:cubicBezTo>
                  <a:cubicBezTo>
                    <a:pt x="2284" y="433"/>
                    <a:pt x="2056" y="531"/>
                    <a:pt x="1828" y="694"/>
                  </a:cubicBezTo>
                  <a:cubicBezTo>
                    <a:pt x="1599" y="857"/>
                    <a:pt x="1403" y="1020"/>
                    <a:pt x="1208" y="1216"/>
                  </a:cubicBezTo>
                  <a:cubicBezTo>
                    <a:pt x="1012" y="1379"/>
                    <a:pt x="849" y="1608"/>
                    <a:pt x="686" y="1836"/>
                  </a:cubicBezTo>
                  <a:cubicBezTo>
                    <a:pt x="555" y="2032"/>
                    <a:pt x="425" y="2293"/>
                    <a:pt x="327" y="2521"/>
                  </a:cubicBezTo>
                  <a:cubicBezTo>
                    <a:pt x="229" y="2782"/>
                    <a:pt x="131" y="3043"/>
                    <a:pt x="99" y="3271"/>
                  </a:cubicBezTo>
                  <a:cubicBezTo>
                    <a:pt x="33" y="3565"/>
                    <a:pt x="1" y="3826"/>
                    <a:pt x="1" y="4087"/>
                  </a:cubicBezTo>
                  <a:cubicBezTo>
                    <a:pt x="1" y="4348"/>
                    <a:pt x="33" y="4609"/>
                    <a:pt x="99" y="4869"/>
                  </a:cubicBezTo>
                  <a:cubicBezTo>
                    <a:pt x="131" y="5130"/>
                    <a:pt x="229" y="5391"/>
                    <a:pt x="327" y="5652"/>
                  </a:cubicBezTo>
                  <a:cubicBezTo>
                    <a:pt x="425" y="5881"/>
                    <a:pt x="555" y="6142"/>
                    <a:pt x="686" y="6337"/>
                  </a:cubicBezTo>
                  <a:cubicBezTo>
                    <a:pt x="849" y="6566"/>
                    <a:pt x="1012" y="6794"/>
                    <a:pt x="1208" y="6957"/>
                  </a:cubicBezTo>
                  <a:cubicBezTo>
                    <a:pt x="1403" y="7153"/>
                    <a:pt x="1599" y="7316"/>
                    <a:pt x="1828" y="7479"/>
                  </a:cubicBezTo>
                  <a:cubicBezTo>
                    <a:pt x="2056" y="7610"/>
                    <a:pt x="2284" y="7740"/>
                    <a:pt x="2513" y="7838"/>
                  </a:cubicBezTo>
                  <a:cubicBezTo>
                    <a:pt x="2774" y="7936"/>
                    <a:pt x="3034" y="8034"/>
                    <a:pt x="3295" y="8066"/>
                  </a:cubicBezTo>
                  <a:cubicBezTo>
                    <a:pt x="3556" y="8131"/>
                    <a:pt x="3817" y="8164"/>
                    <a:pt x="4078" y="8164"/>
                  </a:cubicBezTo>
                  <a:cubicBezTo>
                    <a:pt x="4339" y="8164"/>
                    <a:pt x="4600" y="8131"/>
                    <a:pt x="4894" y="8066"/>
                  </a:cubicBezTo>
                  <a:cubicBezTo>
                    <a:pt x="5155" y="8034"/>
                    <a:pt x="5383" y="7936"/>
                    <a:pt x="5644" y="7838"/>
                  </a:cubicBezTo>
                  <a:cubicBezTo>
                    <a:pt x="5872" y="7740"/>
                    <a:pt x="6133" y="7610"/>
                    <a:pt x="6329" y="7479"/>
                  </a:cubicBezTo>
                  <a:cubicBezTo>
                    <a:pt x="6557" y="7316"/>
                    <a:pt x="6786" y="7153"/>
                    <a:pt x="6949" y="6957"/>
                  </a:cubicBezTo>
                  <a:cubicBezTo>
                    <a:pt x="7732" y="6207"/>
                    <a:pt x="8156" y="5163"/>
                    <a:pt x="8156" y="4087"/>
                  </a:cubicBezTo>
                  <a:cubicBezTo>
                    <a:pt x="8156" y="3826"/>
                    <a:pt x="8123" y="3565"/>
                    <a:pt x="8091" y="3271"/>
                  </a:cubicBezTo>
                  <a:cubicBezTo>
                    <a:pt x="8025" y="3043"/>
                    <a:pt x="7960" y="2782"/>
                    <a:pt x="7862" y="2521"/>
                  </a:cubicBezTo>
                  <a:cubicBezTo>
                    <a:pt x="7732" y="2293"/>
                    <a:pt x="7634" y="2032"/>
                    <a:pt x="7471" y="1836"/>
                  </a:cubicBezTo>
                  <a:cubicBezTo>
                    <a:pt x="7340" y="1608"/>
                    <a:pt x="7145" y="1379"/>
                    <a:pt x="6949" y="1216"/>
                  </a:cubicBezTo>
                  <a:cubicBezTo>
                    <a:pt x="6786" y="1020"/>
                    <a:pt x="6557" y="857"/>
                    <a:pt x="6362" y="694"/>
                  </a:cubicBezTo>
                  <a:cubicBezTo>
                    <a:pt x="6133" y="531"/>
                    <a:pt x="5872" y="433"/>
                    <a:pt x="5644" y="303"/>
                  </a:cubicBezTo>
                  <a:cubicBezTo>
                    <a:pt x="5383" y="205"/>
                    <a:pt x="5155" y="140"/>
                    <a:pt x="4894" y="74"/>
                  </a:cubicBezTo>
                  <a:cubicBezTo>
                    <a:pt x="4617" y="25"/>
                    <a:pt x="4347" y="1"/>
                    <a:pt x="408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4" name="Google Shape;254;p21"/>
          <p:cNvSpPr/>
          <p:nvPr/>
        </p:nvSpPr>
        <p:spPr>
          <a:xfrm>
            <a:off x="3484073" y="3756558"/>
            <a:ext cx="1131600" cy="312900"/>
          </a:xfrm>
          <a:prstGeom prst="rect">
            <a:avLst/>
          </a:prstGeom>
          <a:no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21"/>
          <p:cNvSpPr/>
          <p:nvPr/>
        </p:nvSpPr>
        <p:spPr>
          <a:xfrm>
            <a:off x="3082056" y="3834982"/>
            <a:ext cx="1307700" cy="1749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6" name="Google Shape;256;p21"/>
          <p:cNvGrpSpPr/>
          <p:nvPr/>
        </p:nvGrpSpPr>
        <p:grpSpPr>
          <a:xfrm>
            <a:off x="3128668" y="3807331"/>
            <a:ext cx="273486" cy="234088"/>
            <a:chOff x="1190625" y="614050"/>
            <a:chExt cx="5219200" cy="4467325"/>
          </a:xfrm>
        </p:grpSpPr>
        <p:sp>
          <p:nvSpPr>
            <p:cNvPr id="257" name="Google Shape;257;p21"/>
            <p:cNvSpPr/>
            <p:nvPr/>
          </p:nvSpPr>
          <p:spPr>
            <a:xfrm>
              <a:off x="1190625" y="614050"/>
              <a:ext cx="5219200" cy="4467325"/>
            </a:xfrm>
            <a:custGeom>
              <a:rect b="b" l="l" r="r" t="t"/>
              <a:pathLst>
                <a:path extrusionOk="0" h="178693" w="208768">
                  <a:moveTo>
                    <a:pt x="31935" y="42472"/>
                  </a:moveTo>
                  <a:cubicBezTo>
                    <a:pt x="30239" y="47202"/>
                    <a:pt x="25704" y="50627"/>
                    <a:pt x="20387" y="50627"/>
                  </a:cubicBezTo>
                  <a:cubicBezTo>
                    <a:pt x="15070" y="50627"/>
                    <a:pt x="10536" y="47202"/>
                    <a:pt x="8873" y="42472"/>
                  </a:cubicBezTo>
                  <a:close/>
                  <a:moveTo>
                    <a:pt x="200612" y="16050"/>
                  </a:moveTo>
                  <a:lnTo>
                    <a:pt x="200612" y="99263"/>
                  </a:lnTo>
                  <a:cubicBezTo>
                    <a:pt x="192718" y="98056"/>
                    <a:pt x="187695" y="93196"/>
                    <a:pt x="185379" y="84486"/>
                  </a:cubicBezTo>
                  <a:cubicBezTo>
                    <a:pt x="182476" y="73656"/>
                    <a:pt x="184107" y="56890"/>
                    <a:pt x="189750" y="39667"/>
                  </a:cubicBezTo>
                  <a:cubicBezTo>
                    <a:pt x="193077" y="29554"/>
                    <a:pt x="197057" y="21432"/>
                    <a:pt x="200612" y="16050"/>
                  </a:cubicBezTo>
                  <a:close/>
                  <a:moveTo>
                    <a:pt x="20387" y="101253"/>
                  </a:moveTo>
                  <a:cubicBezTo>
                    <a:pt x="22442" y="127120"/>
                    <a:pt x="24465" y="154684"/>
                    <a:pt x="24465" y="156641"/>
                  </a:cubicBezTo>
                  <a:cubicBezTo>
                    <a:pt x="24465" y="158859"/>
                    <a:pt x="22638" y="160686"/>
                    <a:pt x="20387" y="160686"/>
                  </a:cubicBezTo>
                  <a:cubicBezTo>
                    <a:pt x="18137" y="160686"/>
                    <a:pt x="16310" y="158859"/>
                    <a:pt x="16310" y="156641"/>
                  </a:cubicBezTo>
                  <a:cubicBezTo>
                    <a:pt x="16310" y="154684"/>
                    <a:pt x="18365" y="127120"/>
                    <a:pt x="20387" y="101253"/>
                  </a:cubicBezTo>
                  <a:close/>
                  <a:moveTo>
                    <a:pt x="192033" y="105167"/>
                  </a:moveTo>
                  <a:cubicBezTo>
                    <a:pt x="194610" y="106342"/>
                    <a:pt x="197481" y="107124"/>
                    <a:pt x="200580" y="107483"/>
                  </a:cubicBezTo>
                  <a:lnTo>
                    <a:pt x="200612" y="152531"/>
                  </a:lnTo>
                  <a:cubicBezTo>
                    <a:pt x="200612" y="157033"/>
                    <a:pt x="196959" y="160686"/>
                    <a:pt x="192457" y="160686"/>
                  </a:cubicBezTo>
                  <a:cubicBezTo>
                    <a:pt x="187956" y="160686"/>
                    <a:pt x="184302" y="157033"/>
                    <a:pt x="184302" y="152531"/>
                  </a:cubicBezTo>
                  <a:cubicBezTo>
                    <a:pt x="184302" y="144833"/>
                    <a:pt x="186325" y="135308"/>
                    <a:pt x="188282" y="126077"/>
                  </a:cubicBezTo>
                  <a:cubicBezTo>
                    <a:pt x="189782" y="119063"/>
                    <a:pt x="191316" y="111887"/>
                    <a:pt x="192033" y="105167"/>
                  </a:cubicBezTo>
                  <a:close/>
                  <a:moveTo>
                    <a:pt x="104384" y="8156"/>
                  </a:moveTo>
                  <a:cubicBezTo>
                    <a:pt x="135536" y="8156"/>
                    <a:pt x="164111" y="26162"/>
                    <a:pt x="177583" y="54182"/>
                  </a:cubicBezTo>
                  <a:cubicBezTo>
                    <a:pt x="175430" y="65795"/>
                    <a:pt x="175006" y="77342"/>
                    <a:pt x="177485" y="86606"/>
                  </a:cubicBezTo>
                  <a:cubicBezTo>
                    <a:pt x="178887" y="91858"/>
                    <a:pt x="181171" y="96229"/>
                    <a:pt x="184270" y="99589"/>
                  </a:cubicBezTo>
                  <a:cubicBezTo>
                    <a:pt x="184172" y="102101"/>
                    <a:pt x="183911" y="104776"/>
                    <a:pt x="183519" y="107581"/>
                  </a:cubicBezTo>
                  <a:cubicBezTo>
                    <a:pt x="174973" y="144637"/>
                    <a:pt x="142451" y="170537"/>
                    <a:pt x="104384" y="170537"/>
                  </a:cubicBezTo>
                  <a:cubicBezTo>
                    <a:pt x="72318" y="170537"/>
                    <a:pt x="43287" y="151683"/>
                    <a:pt x="30239" y="122423"/>
                  </a:cubicBezTo>
                  <a:cubicBezTo>
                    <a:pt x="29782" y="116388"/>
                    <a:pt x="29293" y="110321"/>
                    <a:pt x="28869" y="104939"/>
                  </a:cubicBezTo>
                  <a:cubicBezTo>
                    <a:pt x="27009" y="81159"/>
                    <a:pt x="25672" y="65534"/>
                    <a:pt x="24922" y="58260"/>
                  </a:cubicBezTo>
                  <a:cubicBezTo>
                    <a:pt x="33827" y="56205"/>
                    <a:pt x="40514" y="48343"/>
                    <a:pt x="40775" y="38916"/>
                  </a:cubicBezTo>
                  <a:cubicBezTo>
                    <a:pt x="56074" y="19638"/>
                    <a:pt x="79723" y="8156"/>
                    <a:pt x="104384" y="8156"/>
                  </a:cubicBezTo>
                  <a:close/>
                  <a:moveTo>
                    <a:pt x="104384" y="1"/>
                  </a:moveTo>
                  <a:cubicBezTo>
                    <a:pt x="90748" y="1"/>
                    <a:pt x="77081" y="3198"/>
                    <a:pt x="64848" y="9232"/>
                  </a:cubicBezTo>
                  <a:cubicBezTo>
                    <a:pt x="55943" y="13603"/>
                    <a:pt x="47755" y="19540"/>
                    <a:pt x="40775" y="26619"/>
                  </a:cubicBezTo>
                  <a:lnTo>
                    <a:pt x="40775" y="5774"/>
                  </a:lnTo>
                  <a:cubicBezTo>
                    <a:pt x="40775" y="3491"/>
                    <a:pt x="38948" y="1697"/>
                    <a:pt x="36697" y="1697"/>
                  </a:cubicBezTo>
                  <a:cubicBezTo>
                    <a:pt x="34447" y="1697"/>
                    <a:pt x="32620" y="3491"/>
                    <a:pt x="32620" y="5774"/>
                  </a:cubicBezTo>
                  <a:lnTo>
                    <a:pt x="32620" y="34317"/>
                  </a:lnTo>
                  <a:lnTo>
                    <a:pt x="24465" y="34317"/>
                  </a:lnTo>
                  <a:lnTo>
                    <a:pt x="24465" y="5774"/>
                  </a:lnTo>
                  <a:cubicBezTo>
                    <a:pt x="24465" y="3491"/>
                    <a:pt x="22638" y="1697"/>
                    <a:pt x="20387" y="1697"/>
                  </a:cubicBezTo>
                  <a:cubicBezTo>
                    <a:pt x="18137" y="1697"/>
                    <a:pt x="16310" y="3491"/>
                    <a:pt x="16310" y="5774"/>
                  </a:cubicBezTo>
                  <a:lnTo>
                    <a:pt x="16310" y="34317"/>
                  </a:lnTo>
                  <a:lnTo>
                    <a:pt x="8155" y="34317"/>
                  </a:lnTo>
                  <a:lnTo>
                    <a:pt x="8155" y="5774"/>
                  </a:lnTo>
                  <a:cubicBezTo>
                    <a:pt x="8155" y="3491"/>
                    <a:pt x="6328" y="1697"/>
                    <a:pt x="4077" y="1697"/>
                  </a:cubicBezTo>
                  <a:cubicBezTo>
                    <a:pt x="1827" y="1697"/>
                    <a:pt x="0" y="3491"/>
                    <a:pt x="0" y="5774"/>
                  </a:cubicBezTo>
                  <a:lnTo>
                    <a:pt x="0" y="38394"/>
                  </a:lnTo>
                  <a:cubicBezTo>
                    <a:pt x="0" y="48050"/>
                    <a:pt x="6785" y="56172"/>
                    <a:pt x="15853" y="58260"/>
                  </a:cubicBezTo>
                  <a:cubicBezTo>
                    <a:pt x="15103" y="65534"/>
                    <a:pt x="13766" y="81159"/>
                    <a:pt x="11906" y="104939"/>
                  </a:cubicBezTo>
                  <a:cubicBezTo>
                    <a:pt x="10340" y="124739"/>
                    <a:pt x="8155" y="153869"/>
                    <a:pt x="8155" y="156641"/>
                  </a:cubicBezTo>
                  <a:cubicBezTo>
                    <a:pt x="8155" y="163361"/>
                    <a:pt x="13635" y="168841"/>
                    <a:pt x="20387" y="168841"/>
                  </a:cubicBezTo>
                  <a:cubicBezTo>
                    <a:pt x="27140" y="168841"/>
                    <a:pt x="32620" y="163361"/>
                    <a:pt x="32620" y="156641"/>
                  </a:cubicBezTo>
                  <a:cubicBezTo>
                    <a:pt x="32620" y="155434"/>
                    <a:pt x="32228" y="149334"/>
                    <a:pt x="31641" y="141212"/>
                  </a:cubicBezTo>
                  <a:lnTo>
                    <a:pt x="31641" y="141212"/>
                  </a:lnTo>
                  <a:cubicBezTo>
                    <a:pt x="48180" y="164437"/>
                    <a:pt x="75124" y="178692"/>
                    <a:pt x="104384" y="178692"/>
                  </a:cubicBezTo>
                  <a:cubicBezTo>
                    <a:pt x="124510" y="178692"/>
                    <a:pt x="144278" y="171810"/>
                    <a:pt x="160033" y="159251"/>
                  </a:cubicBezTo>
                  <a:cubicBezTo>
                    <a:pt x="166557" y="154064"/>
                    <a:pt x="172298" y="147997"/>
                    <a:pt x="177093" y="141245"/>
                  </a:cubicBezTo>
                  <a:lnTo>
                    <a:pt x="177093" y="141245"/>
                  </a:lnTo>
                  <a:cubicBezTo>
                    <a:pt x="176506" y="145159"/>
                    <a:pt x="176147" y="148976"/>
                    <a:pt x="176147" y="152531"/>
                  </a:cubicBezTo>
                  <a:cubicBezTo>
                    <a:pt x="176147" y="161534"/>
                    <a:pt x="183454" y="168841"/>
                    <a:pt x="192457" y="168841"/>
                  </a:cubicBezTo>
                  <a:cubicBezTo>
                    <a:pt x="201460" y="168841"/>
                    <a:pt x="208767" y="161534"/>
                    <a:pt x="208767" y="152531"/>
                  </a:cubicBezTo>
                  <a:lnTo>
                    <a:pt x="208735" y="104058"/>
                  </a:lnTo>
                  <a:cubicBezTo>
                    <a:pt x="208767" y="103928"/>
                    <a:pt x="208767" y="103765"/>
                    <a:pt x="208767" y="103634"/>
                  </a:cubicBezTo>
                  <a:lnTo>
                    <a:pt x="208767" y="5774"/>
                  </a:lnTo>
                  <a:cubicBezTo>
                    <a:pt x="208767" y="4307"/>
                    <a:pt x="207984" y="2969"/>
                    <a:pt x="206745" y="2219"/>
                  </a:cubicBezTo>
                  <a:cubicBezTo>
                    <a:pt x="206109" y="1860"/>
                    <a:pt x="205399" y="1681"/>
                    <a:pt x="204694" y="1681"/>
                  </a:cubicBezTo>
                  <a:cubicBezTo>
                    <a:pt x="203988" y="1681"/>
                    <a:pt x="203287" y="1860"/>
                    <a:pt x="202667" y="2219"/>
                  </a:cubicBezTo>
                  <a:cubicBezTo>
                    <a:pt x="194904" y="6688"/>
                    <a:pt x="185738" y="23520"/>
                    <a:pt x="180388" y="42341"/>
                  </a:cubicBezTo>
                  <a:cubicBezTo>
                    <a:pt x="173375" y="30990"/>
                    <a:pt x="163915" y="21367"/>
                    <a:pt x="152563" y="14093"/>
                  </a:cubicBezTo>
                  <a:cubicBezTo>
                    <a:pt x="138178" y="4861"/>
                    <a:pt x="121509" y="1"/>
                    <a:pt x="10438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21"/>
            <p:cNvSpPr/>
            <p:nvPr/>
          </p:nvSpPr>
          <p:spPr>
            <a:xfrm>
              <a:off x="3077675" y="2051775"/>
              <a:ext cx="841625" cy="840800"/>
            </a:xfrm>
            <a:custGeom>
              <a:rect b="b" l="l" r="r" t="t"/>
              <a:pathLst>
                <a:path extrusionOk="0" h="33632" w="33665">
                  <a:moveTo>
                    <a:pt x="16832" y="8156"/>
                  </a:moveTo>
                  <a:cubicBezTo>
                    <a:pt x="21595" y="8156"/>
                    <a:pt x="25509" y="12037"/>
                    <a:pt x="25509" y="16800"/>
                  </a:cubicBezTo>
                  <a:cubicBezTo>
                    <a:pt x="25509" y="21595"/>
                    <a:pt x="21595" y="25477"/>
                    <a:pt x="16832" y="25477"/>
                  </a:cubicBezTo>
                  <a:cubicBezTo>
                    <a:pt x="12070" y="25477"/>
                    <a:pt x="8155" y="21595"/>
                    <a:pt x="8155" y="16800"/>
                  </a:cubicBezTo>
                  <a:cubicBezTo>
                    <a:pt x="8155" y="12037"/>
                    <a:pt x="12037" y="8156"/>
                    <a:pt x="16832" y="8156"/>
                  </a:cubicBezTo>
                  <a:close/>
                  <a:moveTo>
                    <a:pt x="16832" y="1"/>
                  </a:moveTo>
                  <a:cubicBezTo>
                    <a:pt x="7568" y="1"/>
                    <a:pt x="0" y="7536"/>
                    <a:pt x="0" y="16800"/>
                  </a:cubicBezTo>
                  <a:cubicBezTo>
                    <a:pt x="0" y="26096"/>
                    <a:pt x="7568" y="33632"/>
                    <a:pt x="16832" y="33632"/>
                  </a:cubicBezTo>
                  <a:cubicBezTo>
                    <a:pt x="26096" y="33632"/>
                    <a:pt x="33664" y="26096"/>
                    <a:pt x="33664" y="16800"/>
                  </a:cubicBezTo>
                  <a:cubicBezTo>
                    <a:pt x="33664" y="7536"/>
                    <a:pt x="26096" y="1"/>
                    <a:pt x="1683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21"/>
            <p:cNvSpPr/>
            <p:nvPr/>
          </p:nvSpPr>
          <p:spPr>
            <a:xfrm>
              <a:off x="2175725" y="1210175"/>
              <a:ext cx="2645500" cy="2523175"/>
            </a:xfrm>
            <a:custGeom>
              <a:rect b="b" l="l" r="r" t="t"/>
              <a:pathLst>
                <a:path extrusionOk="0" h="100927" w="105820">
                  <a:moveTo>
                    <a:pt x="52910" y="8156"/>
                  </a:moveTo>
                  <a:cubicBezTo>
                    <a:pt x="54606" y="8156"/>
                    <a:pt x="56237" y="8645"/>
                    <a:pt x="57673" y="9526"/>
                  </a:cubicBezTo>
                  <a:cubicBezTo>
                    <a:pt x="58978" y="10309"/>
                    <a:pt x="60021" y="11353"/>
                    <a:pt x="60772" y="12657"/>
                  </a:cubicBezTo>
                  <a:cubicBezTo>
                    <a:pt x="60804" y="12657"/>
                    <a:pt x="60804" y="12690"/>
                    <a:pt x="60804" y="12690"/>
                  </a:cubicBezTo>
                  <a:cubicBezTo>
                    <a:pt x="61424" y="13734"/>
                    <a:pt x="62011" y="14680"/>
                    <a:pt x="62566" y="15593"/>
                  </a:cubicBezTo>
                  <a:cubicBezTo>
                    <a:pt x="71960" y="30990"/>
                    <a:pt x="72417" y="31446"/>
                    <a:pt x="87585" y="40710"/>
                  </a:cubicBezTo>
                  <a:cubicBezTo>
                    <a:pt x="88596" y="41298"/>
                    <a:pt x="89673" y="41950"/>
                    <a:pt x="90815" y="42668"/>
                  </a:cubicBezTo>
                  <a:cubicBezTo>
                    <a:pt x="95120" y="45277"/>
                    <a:pt x="96490" y="50920"/>
                    <a:pt x="93881" y="55259"/>
                  </a:cubicBezTo>
                  <a:cubicBezTo>
                    <a:pt x="93098" y="56531"/>
                    <a:pt x="92021" y="57575"/>
                    <a:pt x="90749" y="58358"/>
                  </a:cubicBezTo>
                  <a:cubicBezTo>
                    <a:pt x="90717" y="58358"/>
                    <a:pt x="90717" y="58358"/>
                    <a:pt x="90684" y="58390"/>
                  </a:cubicBezTo>
                  <a:cubicBezTo>
                    <a:pt x="89673" y="59010"/>
                    <a:pt x="88694" y="59597"/>
                    <a:pt x="87781" y="60152"/>
                  </a:cubicBezTo>
                  <a:cubicBezTo>
                    <a:pt x="72384" y="69514"/>
                    <a:pt x="71928" y="70003"/>
                    <a:pt x="62696" y="85171"/>
                  </a:cubicBezTo>
                  <a:cubicBezTo>
                    <a:pt x="62076" y="86183"/>
                    <a:pt x="61424" y="87259"/>
                    <a:pt x="60706" y="88401"/>
                  </a:cubicBezTo>
                  <a:cubicBezTo>
                    <a:pt x="59043" y="91141"/>
                    <a:pt x="56107" y="92772"/>
                    <a:pt x="52910" y="92772"/>
                  </a:cubicBezTo>
                  <a:cubicBezTo>
                    <a:pt x="51214" y="92772"/>
                    <a:pt x="49583" y="92315"/>
                    <a:pt x="48148" y="91434"/>
                  </a:cubicBezTo>
                  <a:cubicBezTo>
                    <a:pt x="46843" y="90651"/>
                    <a:pt x="45799" y="89608"/>
                    <a:pt x="45049" y="88303"/>
                  </a:cubicBezTo>
                  <a:cubicBezTo>
                    <a:pt x="45016" y="88303"/>
                    <a:pt x="45016" y="88270"/>
                    <a:pt x="45016" y="88238"/>
                  </a:cubicBezTo>
                  <a:cubicBezTo>
                    <a:pt x="44396" y="87226"/>
                    <a:pt x="43777" y="86248"/>
                    <a:pt x="43222" y="85334"/>
                  </a:cubicBezTo>
                  <a:cubicBezTo>
                    <a:pt x="33860" y="69970"/>
                    <a:pt x="33404" y="69481"/>
                    <a:pt x="18203" y="60250"/>
                  </a:cubicBezTo>
                  <a:cubicBezTo>
                    <a:pt x="17224" y="59630"/>
                    <a:pt x="16148" y="58978"/>
                    <a:pt x="15006" y="58293"/>
                  </a:cubicBezTo>
                  <a:cubicBezTo>
                    <a:pt x="10667" y="55650"/>
                    <a:pt x="9330" y="50007"/>
                    <a:pt x="11940" y="45701"/>
                  </a:cubicBezTo>
                  <a:cubicBezTo>
                    <a:pt x="12723" y="44429"/>
                    <a:pt x="13799" y="43385"/>
                    <a:pt x="15071" y="42602"/>
                  </a:cubicBezTo>
                  <a:cubicBezTo>
                    <a:pt x="15104" y="42602"/>
                    <a:pt x="15104" y="42602"/>
                    <a:pt x="15136" y="42570"/>
                  </a:cubicBezTo>
                  <a:cubicBezTo>
                    <a:pt x="16148" y="41950"/>
                    <a:pt x="17126" y="41363"/>
                    <a:pt x="18040" y="40808"/>
                  </a:cubicBezTo>
                  <a:cubicBezTo>
                    <a:pt x="33436" y="31446"/>
                    <a:pt x="33893" y="30957"/>
                    <a:pt x="43124" y="15789"/>
                  </a:cubicBezTo>
                  <a:cubicBezTo>
                    <a:pt x="43744" y="14778"/>
                    <a:pt x="44396" y="13701"/>
                    <a:pt x="45081" y="12560"/>
                  </a:cubicBezTo>
                  <a:cubicBezTo>
                    <a:pt x="46778" y="9819"/>
                    <a:pt x="49713" y="8156"/>
                    <a:pt x="52910" y="8156"/>
                  </a:cubicBezTo>
                  <a:close/>
                  <a:moveTo>
                    <a:pt x="52910" y="1"/>
                  </a:moveTo>
                  <a:cubicBezTo>
                    <a:pt x="46843" y="1"/>
                    <a:pt x="41298" y="3132"/>
                    <a:pt x="38133" y="8319"/>
                  </a:cubicBezTo>
                  <a:cubicBezTo>
                    <a:pt x="37448" y="9461"/>
                    <a:pt x="36763" y="10537"/>
                    <a:pt x="36176" y="11548"/>
                  </a:cubicBezTo>
                  <a:cubicBezTo>
                    <a:pt x="27793" y="25314"/>
                    <a:pt x="27793" y="25314"/>
                    <a:pt x="13799" y="33828"/>
                  </a:cubicBezTo>
                  <a:cubicBezTo>
                    <a:pt x="12886" y="34382"/>
                    <a:pt x="11940" y="34969"/>
                    <a:pt x="10896" y="35589"/>
                  </a:cubicBezTo>
                  <a:cubicBezTo>
                    <a:pt x="8482" y="37024"/>
                    <a:pt x="6460" y="39047"/>
                    <a:pt x="4992" y="41461"/>
                  </a:cubicBezTo>
                  <a:cubicBezTo>
                    <a:pt x="1" y="49616"/>
                    <a:pt x="2610" y="60282"/>
                    <a:pt x="10733" y="65241"/>
                  </a:cubicBezTo>
                  <a:cubicBezTo>
                    <a:pt x="11907" y="65958"/>
                    <a:pt x="12984" y="66611"/>
                    <a:pt x="13962" y="67230"/>
                  </a:cubicBezTo>
                  <a:cubicBezTo>
                    <a:pt x="27760" y="75614"/>
                    <a:pt x="27760" y="75614"/>
                    <a:pt x="36274" y="89575"/>
                  </a:cubicBezTo>
                  <a:cubicBezTo>
                    <a:pt x="36829" y="90488"/>
                    <a:pt x="37416" y="91467"/>
                    <a:pt x="38036" y="92478"/>
                  </a:cubicBezTo>
                  <a:cubicBezTo>
                    <a:pt x="39471" y="94892"/>
                    <a:pt x="41493" y="96947"/>
                    <a:pt x="43907" y="98415"/>
                  </a:cubicBezTo>
                  <a:cubicBezTo>
                    <a:pt x="46615" y="100046"/>
                    <a:pt x="49713" y="100927"/>
                    <a:pt x="52910" y="100927"/>
                  </a:cubicBezTo>
                  <a:cubicBezTo>
                    <a:pt x="58978" y="100927"/>
                    <a:pt x="64523" y="97828"/>
                    <a:pt x="67687" y="92641"/>
                  </a:cubicBezTo>
                  <a:cubicBezTo>
                    <a:pt x="68372" y="91500"/>
                    <a:pt x="69057" y="90423"/>
                    <a:pt x="69644" y="89412"/>
                  </a:cubicBezTo>
                  <a:cubicBezTo>
                    <a:pt x="78028" y="75646"/>
                    <a:pt x="78028" y="75646"/>
                    <a:pt x="92021" y="67100"/>
                  </a:cubicBezTo>
                  <a:cubicBezTo>
                    <a:pt x="92935" y="66578"/>
                    <a:pt x="93881" y="65991"/>
                    <a:pt x="94925" y="65338"/>
                  </a:cubicBezTo>
                  <a:cubicBezTo>
                    <a:pt x="97338" y="63936"/>
                    <a:pt x="99361" y="61881"/>
                    <a:pt x="100829" y="59500"/>
                  </a:cubicBezTo>
                  <a:cubicBezTo>
                    <a:pt x="105820" y="51345"/>
                    <a:pt x="103210" y="40678"/>
                    <a:pt x="95088" y="35720"/>
                  </a:cubicBezTo>
                  <a:cubicBezTo>
                    <a:pt x="93913" y="35002"/>
                    <a:pt x="92837" y="34350"/>
                    <a:pt x="91826" y="33730"/>
                  </a:cubicBezTo>
                  <a:cubicBezTo>
                    <a:pt x="78060" y="25347"/>
                    <a:pt x="78060" y="25347"/>
                    <a:pt x="69546" y="11353"/>
                  </a:cubicBezTo>
                  <a:cubicBezTo>
                    <a:pt x="68992" y="10472"/>
                    <a:pt x="68405" y="9493"/>
                    <a:pt x="67785" y="8482"/>
                  </a:cubicBezTo>
                  <a:cubicBezTo>
                    <a:pt x="66350" y="6068"/>
                    <a:pt x="64327" y="4013"/>
                    <a:pt x="61913" y="2545"/>
                  </a:cubicBezTo>
                  <a:cubicBezTo>
                    <a:pt x="59206" y="882"/>
                    <a:pt x="56107" y="1"/>
                    <a:pt x="5291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21"/>
            <p:cNvSpPr/>
            <p:nvPr/>
          </p:nvSpPr>
          <p:spPr>
            <a:xfrm>
              <a:off x="3711325" y="2644650"/>
              <a:ext cx="1750875" cy="1763925"/>
            </a:xfrm>
            <a:custGeom>
              <a:rect b="b" l="l" r="r" t="t"/>
              <a:pathLst>
                <a:path extrusionOk="0" h="70557" w="70035">
                  <a:moveTo>
                    <a:pt x="57411" y="8155"/>
                  </a:moveTo>
                  <a:cubicBezTo>
                    <a:pt x="58096" y="8155"/>
                    <a:pt x="58748" y="8318"/>
                    <a:pt x="59368" y="8644"/>
                  </a:cubicBezTo>
                  <a:cubicBezTo>
                    <a:pt x="59368" y="8677"/>
                    <a:pt x="59401" y="8677"/>
                    <a:pt x="59401" y="8677"/>
                  </a:cubicBezTo>
                  <a:cubicBezTo>
                    <a:pt x="60347" y="9232"/>
                    <a:pt x="61032" y="10112"/>
                    <a:pt x="61293" y="11156"/>
                  </a:cubicBezTo>
                  <a:cubicBezTo>
                    <a:pt x="61586" y="12233"/>
                    <a:pt x="61456" y="13309"/>
                    <a:pt x="60901" y="14255"/>
                  </a:cubicBezTo>
                  <a:lnTo>
                    <a:pt x="55943" y="22867"/>
                  </a:lnTo>
                  <a:lnTo>
                    <a:pt x="51050" y="15005"/>
                  </a:lnTo>
                  <a:lnTo>
                    <a:pt x="53855" y="10178"/>
                  </a:lnTo>
                  <a:cubicBezTo>
                    <a:pt x="54573" y="8938"/>
                    <a:pt x="55910" y="8155"/>
                    <a:pt x="57411" y="8155"/>
                  </a:cubicBezTo>
                  <a:close/>
                  <a:moveTo>
                    <a:pt x="46418" y="22997"/>
                  </a:moveTo>
                  <a:lnTo>
                    <a:pt x="51311" y="30859"/>
                  </a:lnTo>
                  <a:lnTo>
                    <a:pt x="48408" y="35882"/>
                  </a:lnTo>
                  <a:lnTo>
                    <a:pt x="47690" y="35882"/>
                  </a:lnTo>
                  <a:cubicBezTo>
                    <a:pt x="47560" y="35882"/>
                    <a:pt x="47429" y="35915"/>
                    <a:pt x="47299" y="35915"/>
                  </a:cubicBezTo>
                  <a:cubicBezTo>
                    <a:pt x="47103" y="35915"/>
                    <a:pt x="46940" y="35915"/>
                    <a:pt x="46777" y="35947"/>
                  </a:cubicBezTo>
                  <a:cubicBezTo>
                    <a:pt x="46646" y="35947"/>
                    <a:pt x="46516" y="35980"/>
                    <a:pt x="46385" y="35980"/>
                  </a:cubicBezTo>
                  <a:cubicBezTo>
                    <a:pt x="46190" y="36013"/>
                    <a:pt x="46027" y="36045"/>
                    <a:pt x="45831" y="36078"/>
                  </a:cubicBezTo>
                  <a:cubicBezTo>
                    <a:pt x="45733" y="36078"/>
                    <a:pt x="45603" y="36110"/>
                    <a:pt x="45505" y="36110"/>
                  </a:cubicBezTo>
                  <a:cubicBezTo>
                    <a:pt x="45211" y="36176"/>
                    <a:pt x="44918" y="36241"/>
                    <a:pt x="44624" y="36306"/>
                  </a:cubicBezTo>
                  <a:lnTo>
                    <a:pt x="42863" y="36795"/>
                  </a:lnTo>
                  <a:lnTo>
                    <a:pt x="37676" y="38198"/>
                  </a:lnTo>
                  <a:lnTo>
                    <a:pt x="46418" y="22997"/>
                  </a:lnTo>
                  <a:close/>
                  <a:moveTo>
                    <a:pt x="48212" y="44037"/>
                  </a:moveTo>
                  <a:cubicBezTo>
                    <a:pt x="48277" y="44070"/>
                    <a:pt x="48310" y="44070"/>
                    <a:pt x="48343" y="44070"/>
                  </a:cubicBezTo>
                  <a:cubicBezTo>
                    <a:pt x="48441" y="44070"/>
                    <a:pt x="48506" y="44070"/>
                    <a:pt x="48571" y="44102"/>
                  </a:cubicBezTo>
                  <a:cubicBezTo>
                    <a:pt x="48701" y="44102"/>
                    <a:pt x="48832" y="44135"/>
                    <a:pt x="48962" y="44168"/>
                  </a:cubicBezTo>
                  <a:lnTo>
                    <a:pt x="48995" y="44168"/>
                  </a:lnTo>
                  <a:cubicBezTo>
                    <a:pt x="49126" y="44200"/>
                    <a:pt x="49223" y="44233"/>
                    <a:pt x="49321" y="44265"/>
                  </a:cubicBezTo>
                  <a:cubicBezTo>
                    <a:pt x="50822" y="44722"/>
                    <a:pt x="52029" y="45929"/>
                    <a:pt x="52453" y="47495"/>
                  </a:cubicBezTo>
                  <a:cubicBezTo>
                    <a:pt x="52453" y="47495"/>
                    <a:pt x="52453" y="47527"/>
                    <a:pt x="52453" y="47527"/>
                  </a:cubicBezTo>
                  <a:cubicBezTo>
                    <a:pt x="53105" y="50006"/>
                    <a:pt x="51637" y="52551"/>
                    <a:pt x="49158" y="53203"/>
                  </a:cubicBezTo>
                  <a:lnTo>
                    <a:pt x="42080" y="55095"/>
                  </a:lnTo>
                  <a:lnTo>
                    <a:pt x="31935" y="48180"/>
                  </a:lnTo>
                  <a:lnTo>
                    <a:pt x="46744" y="44200"/>
                  </a:lnTo>
                  <a:cubicBezTo>
                    <a:pt x="46940" y="44135"/>
                    <a:pt x="47103" y="44102"/>
                    <a:pt x="47299" y="44102"/>
                  </a:cubicBezTo>
                  <a:cubicBezTo>
                    <a:pt x="47331" y="44070"/>
                    <a:pt x="47331" y="44070"/>
                    <a:pt x="47364" y="44070"/>
                  </a:cubicBezTo>
                  <a:cubicBezTo>
                    <a:pt x="47527" y="44070"/>
                    <a:pt x="47723" y="44037"/>
                    <a:pt x="47886" y="44037"/>
                  </a:cubicBezTo>
                  <a:close/>
                  <a:moveTo>
                    <a:pt x="21562" y="50952"/>
                  </a:moveTo>
                  <a:lnTo>
                    <a:pt x="31707" y="57868"/>
                  </a:lnTo>
                  <a:lnTo>
                    <a:pt x="15397" y="62272"/>
                  </a:lnTo>
                  <a:cubicBezTo>
                    <a:pt x="15005" y="62369"/>
                    <a:pt x="14581" y="62402"/>
                    <a:pt x="14190" y="62402"/>
                  </a:cubicBezTo>
                  <a:cubicBezTo>
                    <a:pt x="12102" y="62402"/>
                    <a:pt x="10243" y="60999"/>
                    <a:pt x="9688" y="59010"/>
                  </a:cubicBezTo>
                  <a:cubicBezTo>
                    <a:pt x="9688" y="58977"/>
                    <a:pt x="9688" y="58977"/>
                    <a:pt x="9688" y="58944"/>
                  </a:cubicBezTo>
                  <a:cubicBezTo>
                    <a:pt x="9003" y="56465"/>
                    <a:pt x="10504" y="53921"/>
                    <a:pt x="12983" y="53236"/>
                  </a:cubicBezTo>
                  <a:lnTo>
                    <a:pt x="21562" y="50952"/>
                  </a:lnTo>
                  <a:close/>
                  <a:moveTo>
                    <a:pt x="57411" y="0"/>
                  </a:moveTo>
                  <a:cubicBezTo>
                    <a:pt x="53007" y="0"/>
                    <a:pt x="48962" y="2349"/>
                    <a:pt x="46777" y="6100"/>
                  </a:cubicBezTo>
                  <a:lnTo>
                    <a:pt x="42765" y="13048"/>
                  </a:lnTo>
                  <a:cubicBezTo>
                    <a:pt x="42765" y="13048"/>
                    <a:pt x="42765" y="13048"/>
                    <a:pt x="42765" y="13081"/>
                  </a:cubicBezTo>
                  <a:lnTo>
                    <a:pt x="30467" y="34349"/>
                  </a:lnTo>
                  <a:cubicBezTo>
                    <a:pt x="29358" y="36274"/>
                    <a:pt x="28803" y="38394"/>
                    <a:pt x="28836" y="40547"/>
                  </a:cubicBezTo>
                  <a:lnTo>
                    <a:pt x="10862" y="45374"/>
                  </a:lnTo>
                  <a:cubicBezTo>
                    <a:pt x="4045" y="47201"/>
                    <a:pt x="0" y="54182"/>
                    <a:pt x="1794" y="60999"/>
                  </a:cubicBezTo>
                  <a:cubicBezTo>
                    <a:pt x="1794" y="61032"/>
                    <a:pt x="1794" y="61032"/>
                    <a:pt x="1794" y="61065"/>
                  </a:cubicBezTo>
                  <a:cubicBezTo>
                    <a:pt x="3295" y="66675"/>
                    <a:pt x="8383" y="70557"/>
                    <a:pt x="14190" y="70557"/>
                  </a:cubicBezTo>
                  <a:cubicBezTo>
                    <a:pt x="15299" y="70557"/>
                    <a:pt x="16408" y="70427"/>
                    <a:pt x="17484" y="70133"/>
                  </a:cubicBezTo>
                  <a:lnTo>
                    <a:pt x="51278" y="61097"/>
                  </a:lnTo>
                  <a:cubicBezTo>
                    <a:pt x="58096" y="59271"/>
                    <a:pt x="62173" y="52225"/>
                    <a:pt x="60314" y="45374"/>
                  </a:cubicBezTo>
                  <a:cubicBezTo>
                    <a:pt x="60314" y="45374"/>
                    <a:pt x="60314" y="45342"/>
                    <a:pt x="60314" y="45309"/>
                  </a:cubicBezTo>
                  <a:cubicBezTo>
                    <a:pt x="59596" y="42732"/>
                    <a:pt x="58096" y="40481"/>
                    <a:pt x="56106" y="38850"/>
                  </a:cubicBezTo>
                  <a:lnTo>
                    <a:pt x="59596" y="32816"/>
                  </a:lnTo>
                  <a:cubicBezTo>
                    <a:pt x="59596" y="32816"/>
                    <a:pt x="59596" y="32816"/>
                    <a:pt x="59629" y="32783"/>
                  </a:cubicBezTo>
                  <a:lnTo>
                    <a:pt x="67980" y="18333"/>
                  </a:lnTo>
                  <a:cubicBezTo>
                    <a:pt x="69611" y="15527"/>
                    <a:pt x="70035" y="12233"/>
                    <a:pt x="69187" y="9069"/>
                  </a:cubicBezTo>
                  <a:cubicBezTo>
                    <a:pt x="68339" y="5937"/>
                    <a:pt x="66349" y="3327"/>
                    <a:pt x="63576" y="1696"/>
                  </a:cubicBezTo>
                  <a:cubicBezTo>
                    <a:pt x="63543" y="1664"/>
                    <a:pt x="63511" y="1631"/>
                    <a:pt x="63478" y="1631"/>
                  </a:cubicBezTo>
                  <a:cubicBezTo>
                    <a:pt x="61652" y="555"/>
                    <a:pt x="59531" y="0"/>
                    <a:pt x="574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1"/>
            <p:cNvSpPr/>
            <p:nvPr/>
          </p:nvSpPr>
          <p:spPr>
            <a:xfrm>
              <a:off x="4545575" y="1254000"/>
              <a:ext cx="235700" cy="205750"/>
            </a:xfrm>
            <a:custGeom>
              <a:rect b="b" l="l" r="r" t="t"/>
              <a:pathLst>
                <a:path extrusionOk="0" h="8230" w="9428">
                  <a:moveTo>
                    <a:pt x="4643" y="1"/>
                  </a:moveTo>
                  <a:cubicBezTo>
                    <a:pt x="3239" y="1"/>
                    <a:pt x="1880" y="718"/>
                    <a:pt x="1142" y="1999"/>
                  </a:cubicBezTo>
                  <a:cubicBezTo>
                    <a:pt x="0" y="3956"/>
                    <a:pt x="620" y="6435"/>
                    <a:pt x="2577" y="7577"/>
                  </a:cubicBezTo>
                  <a:lnTo>
                    <a:pt x="2675" y="7642"/>
                  </a:lnTo>
                  <a:cubicBezTo>
                    <a:pt x="3327" y="8034"/>
                    <a:pt x="4045" y="8230"/>
                    <a:pt x="4763" y="8230"/>
                  </a:cubicBezTo>
                  <a:cubicBezTo>
                    <a:pt x="6165" y="8230"/>
                    <a:pt x="7503" y="7512"/>
                    <a:pt x="8253" y="6240"/>
                  </a:cubicBezTo>
                  <a:cubicBezTo>
                    <a:pt x="9427" y="4315"/>
                    <a:pt x="8807" y="1803"/>
                    <a:pt x="6883" y="662"/>
                  </a:cubicBezTo>
                  <a:lnTo>
                    <a:pt x="6720" y="564"/>
                  </a:lnTo>
                  <a:cubicBezTo>
                    <a:pt x="6065" y="182"/>
                    <a:pt x="5349" y="1"/>
                    <a:pt x="464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21"/>
            <p:cNvSpPr/>
            <p:nvPr/>
          </p:nvSpPr>
          <p:spPr>
            <a:xfrm>
              <a:off x="4800825" y="1432175"/>
              <a:ext cx="607550" cy="656325"/>
            </a:xfrm>
            <a:custGeom>
              <a:rect b="b" l="l" r="r" t="t"/>
              <a:pathLst>
                <a:path extrusionOk="0" h="26253" w="24302">
                  <a:moveTo>
                    <a:pt x="4557" y="0"/>
                  </a:moveTo>
                  <a:cubicBezTo>
                    <a:pt x="3402" y="0"/>
                    <a:pt x="2249" y="489"/>
                    <a:pt x="1435" y="1429"/>
                  </a:cubicBezTo>
                  <a:cubicBezTo>
                    <a:pt x="0" y="3158"/>
                    <a:pt x="196" y="5735"/>
                    <a:pt x="1925" y="7170"/>
                  </a:cubicBezTo>
                  <a:cubicBezTo>
                    <a:pt x="7601" y="11998"/>
                    <a:pt x="12396" y="17739"/>
                    <a:pt x="16114" y="24197"/>
                  </a:cubicBezTo>
                  <a:cubicBezTo>
                    <a:pt x="16865" y="25502"/>
                    <a:pt x="18235" y="26252"/>
                    <a:pt x="19670" y="26252"/>
                  </a:cubicBezTo>
                  <a:cubicBezTo>
                    <a:pt x="20355" y="26252"/>
                    <a:pt x="21040" y="26057"/>
                    <a:pt x="21692" y="25698"/>
                  </a:cubicBezTo>
                  <a:cubicBezTo>
                    <a:pt x="23650" y="24556"/>
                    <a:pt x="24302" y="22077"/>
                    <a:pt x="23193" y="20120"/>
                  </a:cubicBezTo>
                  <a:cubicBezTo>
                    <a:pt x="18985" y="12846"/>
                    <a:pt x="13603" y="6387"/>
                    <a:pt x="7177" y="972"/>
                  </a:cubicBezTo>
                  <a:cubicBezTo>
                    <a:pt x="6420" y="317"/>
                    <a:pt x="5488" y="0"/>
                    <a:pt x="455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21"/>
            <p:cNvSpPr/>
            <p:nvPr/>
          </p:nvSpPr>
          <p:spPr>
            <a:xfrm>
              <a:off x="3237500" y="4409050"/>
              <a:ext cx="230000" cy="205050"/>
            </a:xfrm>
            <a:custGeom>
              <a:rect b="b" l="l" r="r" t="t"/>
              <a:pathLst>
                <a:path extrusionOk="0" h="8202" w="9200">
                  <a:moveTo>
                    <a:pt x="4532" y="1"/>
                  </a:moveTo>
                  <a:cubicBezTo>
                    <a:pt x="2728" y="1"/>
                    <a:pt x="1078" y="1184"/>
                    <a:pt x="588" y="2982"/>
                  </a:cubicBezTo>
                  <a:cubicBezTo>
                    <a:pt x="1" y="5168"/>
                    <a:pt x="1273" y="7418"/>
                    <a:pt x="3459" y="8005"/>
                  </a:cubicBezTo>
                  <a:lnTo>
                    <a:pt x="3589" y="8038"/>
                  </a:lnTo>
                  <a:cubicBezTo>
                    <a:pt x="3948" y="8136"/>
                    <a:pt x="4307" y="8201"/>
                    <a:pt x="4666" y="8201"/>
                  </a:cubicBezTo>
                  <a:cubicBezTo>
                    <a:pt x="6460" y="8201"/>
                    <a:pt x="8091" y="6994"/>
                    <a:pt x="8613" y="5200"/>
                  </a:cubicBezTo>
                  <a:cubicBezTo>
                    <a:pt x="9200" y="3015"/>
                    <a:pt x="7927" y="764"/>
                    <a:pt x="5775" y="177"/>
                  </a:cubicBezTo>
                  <a:lnTo>
                    <a:pt x="5611" y="144"/>
                  </a:lnTo>
                  <a:cubicBezTo>
                    <a:pt x="5251" y="47"/>
                    <a:pt x="4888" y="1"/>
                    <a:pt x="453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21"/>
            <p:cNvSpPr/>
            <p:nvPr/>
          </p:nvSpPr>
          <p:spPr>
            <a:xfrm>
              <a:off x="2470125" y="3964125"/>
              <a:ext cx="710325" cy="543125"/>
            </a:xfrm>
            <a:custGeom>
              <a:rect b="b" l="l" r="r" t="t"/>
              <a:pathLst>
                <a:path extrusionOk="0" h="21725" w="28413">
                  <a:moveTo>
                    <a:pt x="4486" y="0"/>
                  </a:moveTo>
                  <a:cubicBezTo>
                    <a:pt x="3442" y="0"/>
                    <a:pt x="2398" y="392"/>
                    <a:pt x="1599" y="1174"/>
                  </a:cubicBezTo>
                  <a:cubicBezTo>
                    <a:pt x="1" y="2773"/>
                    <a:pt x="1" y="5350"/>
                    <a:pt x="1599" y="6948"/>
                  </a:cubicBezTo>
                  <a:cubicBezTo>
                    <a:pt x="7536" y="12885"/>
                    <a:pt x="14386" y="17745"/>
                    <a:pt x="22019" y="21334"/>
                  </a:cubicBezTo>
                  <a:cubicBezTo>
                    <a:pt x="22574" y="21595"/>
                    <a:pt x="23161" y="21725"/>
                    <a:pt x="23748" y="21725"/>
                  </a:cubicBezTo>
                  <a:cubicBezTo>
                    <a:pt x="25281" y="21725"/>
                    <a:pt x="26749" y="20844"/>
                    <a:pt x="27434" y="19376"/>
                  </a:cubicBezTo>
                  <a:cubicBezTo>
                    <a:pt x="28412" y="17354"/>
                    <a:pt x="27532" y="14907"/>
                    <a:pt x="25477" y="13961"/>
                  </a:cubicBezTo>
                  <a:cubicBezTo>
                    <a:pt x="18724" y="10765"/>
                    <a:pt x="12624" y="6459"/>
                    <a:pt x="7373" y="1174"/>
                  </a:cubicBezTo>
                  <a:cubicBezTo>
                    <a:pt x="6573" y="392"/>
                    <a:pt x="5530" y="0"/>
                    <a:pt x="44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5" name="Google Shape;265;p21"/>
          <p:cNvSpPr txBox="1"/>
          <p:nvPr>
            <p:ph idx="4294967295" type="subTitle"/>
          </p:nvPr>
        </p:nvSpPr>
        <p:spPr>
          <a:xfrm>
            <a:off x="4027174" y="3882750"/>
            <a:ext cx="5106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1600"/>
              </a:spcAft>
              <a:buClr>
                <a:srgbClr val="FFFFFF"/>
              </a:buClr>
              <a:buSzPts val="1100"/>
              <a:buFont typeface="Arial"/>
              <a:buNone/>
            </a:pPr>
            <a:r>
              <a:rPr b="0" i="0" lang="en" sz="1100" u="none" cap="none" strike="noStrike">
                <a:solidFill>
                  <a:srgbClr val="000000"/>
                </a:solidFill>
                <a:latin typeface="Cambria"/>
                <a:ea typeface="Cambria"/>
                <a:cs typeface="Cambria"/>
                <a:sym typeface="Cambria"/>
              </a:rPr>
              <a:t>$80</a:t>
            </a:r>
            <a:endParaRPr b="0" i="0" sz="1100" u="none" cap="none" strike="noStrike">
              <a:solidFill>
                <a:srgbClr val="000000"/>
              </a:solidFill>
              <a:latin typeface="Cambria"/>
              <a:ea typeface="Cambria"/>
              <a:cs typeface="Cambria"/>
              <a:sym typeface="Cambria"/>
            </a:endParaRPr>
          </a:p>
        </p:txBody>
      </p:sp>
      <p:cxnSp>
        <p:nvCxnSpPr>
          <p:cNvPr id="266" name="Google Shape;266;p21"/>
          <p:cNvCxnSpPr/>
          <p:nvPr/>
        </p:nvCxnSpPr>
        <p:spPr>
          <a:xfrm>
            <a:off x="3038546" y="1839787"/>
            <a:ext cx="2054400" cy="0"/>
          </a:xfrm>
          <a:prstGeom prst="straightConnector1">
            <a:avLst/>
          </a:prstGeom>
          <a:noFill/>
          <a:ln cap="flat" cmpd="sng" w="9525">
            <a:solidFill>
              <a:schemeClr val="dk1"/>
            </a:solidFill>
            <a:prstDash val="solid"/>
            <a:miter lim="800000"/>
            <a:headEnd len="sm" w="sm" type="none"/>
            <a:tailEnd len="sm" w="sm" type="none"/>
          </a:ln>
        </p:spPr>
      </p:cxnSp>
      <p:cxnSp>
        <p:nvCxnSpPr>
          <p:cNvPr id="267" name="Google Shape;267;p21"/>
          <p:cNvCxnSpPr/>
          <p:nvPr/>
        </p:nvCxnSpPr>
        <p:spPr>
          <a:xfrm>
            <a:off x="616177" y="3850663"/>
            <a:ext cx="2054400" cy="0"/>
          </a:xfrm>
          <a:prstGeom prst="straightConnector1">
            <a:avLst/>
          </a:prstGeom>
          <a:noFill/>
          <a:ln cap="flat" cmpd="sng" w="9525">
            <a:solidFill>
              <a:srgbClr val="1F1300"/>
            </a:solidFill>
            <a:prstDash val="solid"/>
            <a:round/>
            <a:headEnd len="sm" w="sm" type="none"/>
            <a:tailEnd len="sm" w="sm" type="none"/>
          </a:ln>
        </p:spPr>
      </p:cxnSp>
      <p:sp>
        <p:nvSpPr>
          <p:cNvPr id="268" name="Google Shape;268;p21"/>
          <p:cNvSpPr txBox="1"/>
          <p:nvPr>
            <p:ph type="ctrTitle"/>
          </p:nvPr>
        </p:nvSpPr>
        <p:spPr>
          <a:xfrm>
            <a:off x="520075" y="3924149"/>
            <a:ext cx="2107500" cy="269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Cambria"/>
              <a:buNone/>
            </a:pPr>
            <a:r>
              <a:rPr b="1" lang="en" sz="1200">
                <a:solidFill>
                  <a:srgbClr val="99242C"/>
                </a:solidFill>
                <a:latin typeface="Times"/>
                <a:ea typeface="Times"/>
                <a:cs typeface="Times"/>
                <a:sym typeface="Times"/>
              </a:rPr>
              <a:t>Most Used Social Media</a:t>
            </a:r>
            <a:endParaRPr b="1" sz="1200">
              <a:solidFill>
                <a:srgbClr val="99242C"/>
              </a:solidFill>
              <a:latin typeface="Times"/>
              <a:ea typeface="Times"/>
              <a:cs typeface="Times"/>
              <a:sym typeface="Times"/>
            </a:endParaRPr>
          </a:p>
        </p:txBody>
      </p:sp>
      <p:grpSp>
        <p:nvGrpSpPr>
          <p:cNvPr id="269" name="Google Shape;269;p21"/>
          <p:cNvGrpSpPr/>
          <p:nvPr/>
        </p:nvGrpSpPr>
        <p:grpSpPr>
          <a:xfrm>
            <a:off x="616165" y="4362128"/>
            <a:ext cx="327818" cy="327818"/>
            <a:chOff x="1190625" y="238125"/>
            <a:chExt cx="5228350" cy="5228350"/>
          </a:xfrm>
        </p:grpSpPr>
        <p:sp>
          <p:nvSpPr>
            <p:cNvPr id="270" name="Google Shape;270;p21"/>
            <p:cNvSpPr/>
            <p:nvPr/>
          </p:nvSpPr>
          <p:spPr>
            <a:xfrm>
              <a:off x="1190625" y="238125"/>
              <a:ext cx="5228350" cy="5228350"/>
            </a:xfrm>
            <a:custGeom>
              <a:rect b="b" l="l" r="r" t="t"/>
              <a:pathLst>
                <a:path extrusionOk="0" h="209134" w="209134">
                  <a:moveTo>
                    <a:pt x="53111" y="0"/>
                  </a:moveTo>
                  <a:cubicBezTo>
                    <a:pt x="23823" y="0"/>
                    <a:pt x="0" y="23823"/>
                    <a:pt x="0" y="53111"/>
                  </a:cubicBezTo>
                  <a:lnTo>
                    <a:pt x="0" y="156047"/>
                  </a:lnTo>
                  <a:cubicBezTo>
                    <a:pt x="0" y="185311"/>
                    <a:pt x="23823" y="209133"/>
                    <a:pt x="53111" y="209133"/>
                  </a:cubicBezTo>
                  <a:lnTo>
                    <a:pt x="156047" y="209133"/>
                  </a:lnTo>
                  <a:cubicBezTo>
                    <a:pt x="185311" y="209133"/>
                    <a:pt x="209133" y="185311"/>
                    <a:pt x="209133" y="156047"/>
                  </a:cubicBezTo>
                  <a:lnTo>
                    <a:pt x="209133" y="53111"/>
                  </a:lnTo>
                  <a:cubicBezTo>
                    <a:pt x="209133" y="23823"/>
                    <a:pt x="185311" y="0"/>
                    <a:pt x="156047" y="0"/>
                  </a:cubicBezTo>
                  <a:lnTo>
                    <a:pt x="96393" y="0"/>
                  </a:lnTo>
                  <a:cubicBezTo>
                    <a:pt x="94138" y="0"/>
                    <a:pt x="92325" y="1838"/>
                    <a:pt x="92325" y="4093"/>
                  </a:cubicBezTo>
                  <a:cubicBezTo>
                    <a:pt x="92325" y="6348"/>
                    <a:pt x="94138" y="8161"/>
                    <a:pt x="96393" y="8161"/>
                  </a:cubicBezTo>
                  <a:lnTo>
                    <a:pt x="156047" y="8161"/>
                  </a:lnTo>
                  <a:cubicBezTo>
                    <a:pt x="180826" y="8161"/>
                    <a:pt x="200972" y="28332"/>
                    <a:pt x="200972" y="53111"/>
                  </a:cubicBezTo>
                  <a:lnTo>
                    <a:pt x="200972" y="156047"/>
                  </a:lnTo>
                  <a:cubicBezTo>
                    <a:pt x="200972" y="180826"/>
                    <a:pt x="180826" y="200972"/>
                    <a:pt x="156047" y="200972"/>
                  </a:cubicBezTo>
                  <a:lnTo>
                    <a:pt x="53111" y="200972"/>
                  </a:lnTo>
                  <a:cubicBezTo>
                    <a:pt x="28332" y="200972"/>
                    <a:pt x="8161" y="180826"/>
                    <a:pt x="8161" y="156047"/>
                  </a:cubicBezTo>
                  <a:lnTo>
                    <a:pt x="8161" y="53111"/>
                  </a:lnTo>
                  <a:cubicBezTo>
                    <a:pt x="8161" y="28332"/>
                    <a:pt x="28332" y="8161"/>
                    <a:pt x="53111" y="8161"/>
                  </a:cubicBezTo>
                  <a:lnTo>
                    <a:pt x="63723" y="8161"/>
                  </a:lnTo>
                  <a:cubicBezTo>
                    <a:pt x="65978" y="8161"/>
                    <a:pt x="67816" y="6348"/>
                    <a:pt x="67816" y="4093"/>
                  </a:cubicBezTo>
                  <a:cubicBezTo>
                    <a:pt x="67816" y="1838"/>
                    <a:pt x="65978" y="0"/>
                    <a:pt x="6372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21"/>
            <p:cNvSpPr/>
            <p:nvPr/>
          </p:nvSpPr>
          <p:spPr>
            <a:xfrm>
              <a:off x="1599300" y="646800"/>
              <a:ext cx="4411600" cy="4411600"/>
            </a:xfrm>
            <a:custGeom>
              <a:rect b="b" l="l" r="r" t="t"/>
              <a:pathLst>
                <a:path extrusionOk="0" h="176464" w="176464">
                  <a:moveTo>
                    <a:pt x="36764" y="0"/>
                  </a:moveTo>
                  <a:cubicBezTo>
                    <a:pt x="16495" y="0"/>
                    <a:pt x="0" y="16495"/>
                    <a:pt x="0" y="36764"/>
                  </a:cubicBezTo>
                  <a:lnTo>
                    <a:pt x="0" y="139700"/>
                  </a:lnTo>
                  <a:cubicBezTo>
                    <a:pt x="0" y="159969"/>
                    <a:pt x="16495" y="176464"/>
                    <a:pt x="36764" y="176464"/>
                  </a:cubicBezTo>
                  <a:lnTo>
                    <a:pt x="96393" y="176464"/>
                  </a:lnTo>
                  <a:cubicBezTo>
                    <a:pt x="98648" y="176464"/>
                    <a:pt x="100486" y="174625"/>
                    <a:pt x="100486" y="172371"/>
                  </a:cubicBezTo>
                  <a:cubicBezTo>
                    <a:pt x="100486" y="170116"/>
                    <a:pt x="98648" y="168278"/>
                    <a:pt x="96393" y="168278"/>
                  </a:cubicBezTo>
                  <a:lnTo>
                    <a:pt x="36764" y="168278"/>
                  </a:lnTo>
                  <a:cubicBezTo>
                    <a:pt x="20980" y="168278"/>
                    <a:pt x="8162" y="155459"/>
                    <a:pt x="8162" y="139700"/>
                  </a:cubicBezTo>
                  <a:lnTo>
                    <a:pt x="8162" y="36764"/>
                  </a:lnTo>
                  <a:cubicBezTo>
                    <a:pt x="8162" y="20980"/>
                    <a:pt x="20980" y="8162"/>
                    <a:pt x="36764" y="8162"/>
                  </a:cubicBezTo>
                  <a:lnTo>
                    <a:pt x="139700" y="8162"/>
                  </a:lnTo>
                  <a:cubicBezTo>
                    <a:pt x="155459" y="8162"/>
                    <a:pt x="168278" y="20980"/>
                    <a:pt x="168278" y="36764"/>
                  </a:cubicBezTo>
                  <a:lnTo>
                    <a:pt x="168278" y="139700"/>
                  </a:lnTo>
                  <a:cubicBezTo>
                    <a:pt x="168278" y="155459"/>
                    <a:pt x="155459" y="168278"/>
                    <a:pt x="139700" y="168278"/>
                  </a:cubicBezTo>
                  <a:lnTo>
                    <a:pt x="129064" y="168278"/>
                  </a:lnTo>
                  <a:cubicBezTo>
                    <a:pt x="126809" y="168278"/>
                    <a:pt x="124995" y="170116"/>
                    <a:pt x="124995" y="172371"/>
                  </a:cubicBezTo>
                  <a:cubicBezTo>
                    <a:pt x="124995" y="174625"/>
                    <a:pt x="126809" y="176464"/>
                    <a:pt x="129064" y="176464"/>
                  </a:cubicBezTo>
                  <a:lnTo>
                    <a:pt x="139700" y="176464"/>
                  </a:lnTo>
                  <a:cubicBezTo>
                    <a:pt x="159969" y="176464"/>
                    <a:pt x="176464" y="159969"/>
                    <a:pt x="176464" y="139700"/>
                  </a:cubicBezTo>
                  <a:lnTo>
                    <a:pt x="176464" y="36764"/>
                  </a:lnTo>
                  <a:cubicBezTo>
                    <a:pt x="176464" y="16495"/>
                    <a:pt x="159969" y="0"/>
                    <a:pt x="13970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21"/>
            <p:cNvSpPr/>
            <p:nvPr/>
          </p:nvSpPr>
          <p:spPr>
            <a:xfrm>
              <a:off x="2681350" y="1728850"/>
              <a:ext cx="2246875" cy="2246875"/>
            </a:xfrm>
            <a:custGeom>
              <a:rect b="b" l="l" r="r" t="t"/>
              <a:pathLst>
                <a:path extrusionOk="0" h="89875" w="89875">
                  <a:moveTo>
                    <a:pt x="44950" y="8187"/>
                  </a:moveTo>
                  <a:cubicBezTo>
                    <a:pt x="65219" y="8187"/>
                    <a:pt x="81713" y="24681"/>
                    <a:pt x="81713" y="44950"/>
                  </a:cubicBezTo>
                  <a:cubicBezTo>
                    <a:pt x="81713" y="65219"/>
                    <a:pt x="65219" y="81713"/>
                    <a:pt x="44950" y="81713"/>
                  </a:cubicBezTo>
                  <a:cubicBezTo>
                    <a:pt x="24681" y="81713"/>
                    <a:pt x="8187" y="65219"/>
                    <a:pt x="8187" y="44950"/>
                  </a:cubicBezTo>
                  <a:cubicBezTo>
                    <a:pt x="8187" y="24681"/>
                    <a:pt x="24681" y="8187"/>
                    <a:pt x="44950" y="8187"/>
                  </a:cubicBezTo>
                  <a:close/>
                  <a:moveTo>
                    <a:pt x="44950" y="1"/>
                  </a:moveTo>
                  <a:cubicBezTo>
                    <a:pt x="20172" y="1"/>
                    <a:pt x="1" y="20172"/>
                    <a:pt x="1" y="44950"/>
                  </a:cubicBezTo>
                  <a:cubicBezTo>
                    <a:pt x="1" y="69728"/>
                    <a:pt x="20172" y="89875"/>
                    <a:pt x="44950" y="89875"/>
                  </a:cubicBezTo>
                  <a:cubicBezTo>
                    <a:pt x="69728" y="89875"/>
                    <a:pt x="89875" y="69728"/>
                    <a:pt x="89875" y="44950"/>
                  </a:cubicBezTo>
                  <a:cubicBezTo>
                    <a:pt x="89875" y="20172"/>
                    <a:pt x="69728" y="1"/>
                    <a:pt x="4495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21"/>
            <p:cNvSpPr/>
            <p:nvPr/>
          </p:nvSpPr>
          <p:spPr>
            <a:xfrm>
              <a:off x="3090050" y="2137550"/>
              <a:ext cx="1429500" cy="1429500"/>
            </a:xfrm>
            <a:custGeom>
              <a:rect b="b" l="l" r="r" t="t"/>
              <a:pathLst>
                <a:path extrusionOk="0" h="57180" w="57180">
                  <a:moveTo>
                    <a:pt x="28602" y="8162"/>
                  </a:moveTo>
                  <a:cubicBezTo>
                    <a:pt x="39851" y="8162"/>
                    <a:pt x="49018" y="17328"/>
                    <a:pt x="49018" y="28602"/>
                  </a:cubicBezTo>
                  <a:cubicBezTo>
                    <a:pt x="49018" y="39851"/>
                    <a:pt x="39851" y="49018"/>
                    <a:pt x="28602" y="49018"/>
                  </a:cubicBezTo>
                  <a:cubicBezTo>
                    <a:pt x="17328" y="49018"/>
                    <a:pt x="8162" y="39851"/>
                    <a:pt x="8162" y="28602"/>
                  </a:cubicBezTo>
                  <a:cubicBezTo>
                    <a:pt x="8162" y="17328"/>
                    <a:pt x="17328" y="8162"/>
                    <a:pt x="28602" y="8162"/>
                  </a:cubicBezTo>
                  <a:close/>
                  <a:moveTo>
                    <a:pt x="28602" y="0"/>
                  </a:moveTo>
                  <a:cubicBezTo>
                    <a:pt x="12818" y="0"/>
                    <a:pt x="0" y="12818"/>
                    <a:pt x="0" y="28602"/>
                  </a:cubicBezTo>
                  <a:cubicBezTo>
                    <a:pt x="0" y="44361"/>
                    <a:pt x="12818" y="57179"/>
                    <a:pt x="28602" y="57179"/>
                  </a:cubicBezTo>
                  <a:cubicBezTo>
                    <a:pt x="44361" y="57179"/>
                    <a:pt x="57179" y="44361"/>
                    <a:pt x="57179" y="28602"/>
                  </a:cubicBezTo>
                  <a:cubicBezTo>
                    <a:pt x="57179" y="12818"/>
                    <a:pt x="44361" y="0"/>
                    <a:pt x="2860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21"/>
            <p:cNvSpPr/>
            <p:nvPr/>
          </p:nvSpPr>
          <p:spPr>
            <a:xfrm>
              <a:off x="4683125" y="1157200"/>
              <a:ext cx="816775" cy="816775"/>
            </a:xfrm>
            <a:custGeom>
              <a:rect b="b" l="l" r="r" t="t"/>
              <a:pathLst>
                <a:path extrusionOk="0" h="32671" w="32671">
                  <a:moveTo>
                    <a:pt x="16347" y="8162"/>
                  </a:moveTo>
                  <a:cubicBezTo>
                    <a:pt x="20832" y="8162"/>
                    <a:pt x="24509" y="11838"/>
                    <a:pt x="24509" y="16348"/>
                  </a:cubicBezTo>
                  <a:cubicBezTo>
                    <a:pt x="24509" y="20857"/>
                    <a:pt x="20832" y="24509"/>
                    <a:pt x="16347" y="24509"/>
                  </a:cubicBezTo>
                  <a:cubicBezTo>
                    <a:pt x="11838" y="24509"/>
                    <a:pt x="8161" y="20857"/>
                    <a:pt x="8161" y="16348"/>
                  </a:cubicBezTo>
                  <a:cubicBezTo>
                    <a:pt x="8161" y="11838"/>
                    <a:pt x="11838" y="8162"/>
                    <a:pt x="16347" y="8162"/>
                  </a:cubicBezTo>
                  <a:close/>
                  <a:moveTo>
                    <a:pt x="16347" y="0"/>
                  </a:moveTo>
                  <a:cubicBezTo>
                    <a:pt x="7328" y="0"/>
                    <a:pt x="0" y="7328"/>
                    <a:pt x="0" y="16348"/>
                  </a:cubicBezTo>
                  <a:cubicBezTo>
                    <a:pt x="0" y="25342"/>
                    <a:pt x="7328" y="32670"/>
                    <a:pt x="16347" y="32670"/>
                  </a:cubicBezTo>
                  <a:cubicBezTo>
                    <a:pt x="25342" y="32670"/>
                    <a:pt x="32670" y="25342"/>
                    <a:pt x="32670" y="16348"/>
                  </a:cubicBezTo>
                  <a:cubicBezTo>
                    <a:pt x="32670" y="7328"/>
                    <a:pt x="25342" y="0"/>
                    <a:pt x="1634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21"/>
            <p:cNvSpPr/>
            <p:nvPr/>
          </p:nvSpPr>
          <p:spPr>
            <a:xfrm>
              <a:off x="3090050" y="238125"/>
              <a:ext cx="204050" cy="204050"/>
            </a:xfrm>
            <a:custGeom>
              <a:rect b="b" l="l" r="r" t="t"/>
              <a:pathLst>
                <a:path extrusionOk="0" h="8162" w="8162">
                  <a:moveTo>
                    <a:pt x="4093" y="0"/>
                  </a:moveTo>
                  <a:cubicBezTo>
                    <a:pt x="1838" y="0"/>
                    <a:pt x="0" y="1838"/>
                    <a:pt x="0" y="4093"/>
                  </a:cubicBezTo>
                  <a:cubicBezTo>
                    <a:pt x="0" y="6348"/>
                    <a:pt x="1838" y="8161"/>
                    <a:pt x="4093" y="8161"/>
                  </a:cubicBezTo>
                  <a:cubicBezTo>
                    <a:pt x="6348" y="8161"/>
                    <a:pt x="8162" y="6348"/>
                    <a:pt x="8162" y="4093"/>
                  </a:cubicBezTo>
                  <a:cubicBezTo>
                    <a:pt x="8162" y="1838"/>
                    <a:pt x="6348" y="0"/>
                    <a:pt x="409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21"/>
            <p:cNvSpPr/>
            <p:nvPr/>
          </p:nvSpPr>
          <p:spPr>
            <a:xfrm>
              <a:off x="4315475" y="4853725"/>
              <a:ext cx="204075" cy="204675"/>
            </a:xfrm>
            <a:custGeom>
              <a:rect b="b" l="l" r="r" t="t"/>
              <a:pathLst>
                <a:path extrusionOk="0" h="8187" w="8163">
                  <a:moveTo>
                    <a:pt x="4094" y="1"/>
                  </a:moveTo>
                  <a:cubicBezTo>
                    <a:pt x="1839" y="1"/>
                    <a:pt x="1" y="1839"/>
                    <a:pt x="1" y="4094"/>
                  </a:cubicBezTo>
                  <a:cubicBezTo>
                    <a:pt x="1" y="6348"/>
                    <a:pt x="1839" y="8187"/>
                    <a:pt x="4094" y="8187"/>
                  </a:cubicBezTo>
                  <a:cubicBezTo>
                    <a:pt x="6349" y="8187"/>
                    <a:pt x="8162" y="6348"/>
                    <a:pt x="8162" y="4094"/>
                  </a:cubicBezTo>
                  <a:cubicBezTo>
                    <a:pt x="8162" y="1839"/>
                    <a:pt x="6349" y="1"/>
                    <a:pt x="409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7" name="Google Shape;277;p21"/>
          <p:cNvGrpSpPr/>
          <p:nvPr/>
        </p:nvGrpSpPr>
        <p:grpSpPr>
          <a:xfrm>
            <a:off x="1124486" y="4362135"/>
            <a:ext cx="328340" cy="328340"/>
            <a:chOff x="1190625" y="238125"/>
            <a:chExt cx="5228350" cy="5228350"/>
          </a:xfrm>
        </p:grpSpPr>
        <p:sp>
          <p:nvSpPr>
            <p:cNvPr id="278" name="Google Shape;278;p21"/>
            <p:cNvSpPr/>
            <p:nvPr/>
          </p:nvSpPr>
          <p:spPr>
            <a:xfrm>
              <a:off x="1190625" y="238125"/>
              <a:ext cx="4461225" cy="5228350"/>
            </a:xfrm>
            <a:custGeom>
              <a:rect b="b" l="l" r="r" t="t"/>
              <a:pathLst>
                <a:path extrusionOk="0" h="209134" w="178449">
                  <a:moveTo>
                    <a:pt x="12254" y="0"/>
                  </a:moveTo>
                  <a:cubicBezTo>
                    <a:pt x="5490" y="0"/>
                    <a:pt x="0" y="5490"/>
                    <a:pt x="0" y="12254"/>
                  </a:cubicBezTo>
                  <a:lnTo>
                    <a:pt x="0" y="196879"/>
                  </a:lnTo>
                  <a:cubicBezTo>
                    <a:pt x="0" y="203643"/>
                    <a:pt x="5490" y="209133"/>
                    <a:pt x="12254" y="209133"/>
                  </a:cubicBezTo>
                  <a:lnTo>
                    <a:pt x="112005" y="209133"/>
                  </a:lnTo>
                  <a:cubicBezTo>
                    <a:pt x="114260" y="209133"/>
                    <a:pt x="116098" y="207320"/>
                    <a:pt x="116098" y="205065"/>
                  </a:cubicBezTo>
                  <a:lnTo>
                    <a:pt x="116098" y="128352"/>
                  </a:lnTo>
                  <a:cubicBezTo>
                    <a:pt x="116098" y="126098"/>
                    <a:pt x="114260" y="124259"/>
                    <a:pt x="112005" y="124259"/>
                  </a:cubicBezTo>
                  <a:lnTo>
                    <a:pt x="90266" y="124259"/>
                  </a:lnTo>
                  <a:lnTo>
                    <a:pt x="90266" y="101001"/>
                  </a:lnTo>
                  <a:lnTo>
                    <a:pt x="112005" y="101001"/>
                  </a:lnTo>
                  <a:cubicBezTo>
                    <a:pt x="114260" y="101001"/>
                    <a:pt x="116098" y="99187"/>
                    <a:pt x="116098" y="96908"/>
                  </a:cubicBezTo>
                  <a:lnTo>
                    <a:pt x="116098" y="69629"/>
                  </a:lnTo>
                  <a:cubicBezTo>
                    <a:pt x="116098" y="52718"/>
                    <a:pt x="129847" y="38969"/>
                    <a:pt x="146759" y="38969"/>
                  </a:cubicBezTo>
                  <a:lnTo>
                    <a:pt x="170164" y="38969"/>
                  </a:lnTo>
                  <a:lnTo>
                    <a:pt x="170164" y="62228"/>
                  </a:lnTo>
                  <a:lnTo>
                    <a:pt x="146759" y="62228"/>
                  </a:lnTo>
                  <a:cubicBezTo>
                    <a:pt x="142739" y="62228"/>
                    <a:pt x="139357" y="65610"/>
                    <a:pt x="139357" y="69629"/>
                  </a:cubicBezTo>
                  <a:lnTo>
                    <a:pt x="139357" y="96908"/>
                  </a:lnTo>
                  <a:cubicBezTo>
                    <a:pt x="139357" y="99187"/>
                    <a:pt x="141195" y="101001"/>
                    <a:pt x="143450" y="101001"/>
                  </a:cubicBezTo>
                  <a:lnTo>
                    <a:pt x="169601" y="101001"/>
                  </a:lnTo>
                  <a:lnTo>
                    <a:pt x="166537" y="124259"/>
                  </a:lnTo>
                  <a:lnTo>
                    <a:pt x="143450" y="124259"/>
                  </a:lnTo>
                  <a:cubicBezTo>
                    <a:pt x="141195" y="124259"/>
                    <a:pt x="139357" y="126098"/>
                    <a:pt x="139357" y="128352"/>
                  </a:cubicBezTo>
                  <a:lnTo>
                    <a:pt x="139357" y="205065"/>
                  </a:lnTo>
                  <a:cubicBezTo>
                    <a:pt x="139357" y="207320"/>
                    <a:pt x="141195" y="209133"/>
                    <a:pt x="143450" y="209133"/>
                  </a:cubicBezTo>
                  <a:lnTo>
                    <a:pt x="156047" y="209133"/>
                  </a:lnTo>
                  <a:cubicBezTo>
                    <a:pt x="158302" y="209133"/>
                    <a:pt x="160116" y="207320"/>
                    <a:pt x="160116" y="205065"/>
                  </a:cubicBezTo>
                  <a:cubicBezTo>
                    <a:pt x="160116" y="202810"/>
                    <a:pt x="158302" y="200972"/>
                    <a:pt x="156047" y="200972"/>
                  </a:cubicBezTo>
                  <a:lnTo>
                    <a:pt x="147518" y="200972"/>
                  </a:lnTo>
                  <a:lnTo>
                    <a:pt x="147518" y="132445"/>
                  </a:lnTo>
                  <a:lnTo>
                    <a:pt x="170115" y="132445"/>
                  </a:lnTo>
                  <a:cubicBezTo>
                    <a:pt x="172174" y="132445"/>
                    <a:pt x="173890" y="130901"/>
                    <a:pt x="174159" y="128892"/>
                  </a:cubicBezTo>
                  <a:lnTo>
                    <a:pt x="178301" y="97447"/>
                  </a:lnTo>
                  <a:cubicBezTo>
                    <a:pt x="178448" y="96295"/>
                    <a:pt x="178105" y="95119"/>
                    <a:pt x="177321" y="94236"/>
                  </a:cubicBezTo>
                  <a:cubicBezTo>
                    <a:pt x="176537" y="93354"/>
                    <a:pt x="175434" y="92839"/>
                    <a:pt x="174257" y="92839"/>
                  </a:cubicBezTo>
                  <a:lnTo>
                    <a:pt x="147518" y="92839"/>
                  </a:lnTo>
                  <a:lnTo>
                    <a:pt x="147518" y="70414"/>
                  </a:lnTo>
                  <a:lnTo>
                    <a:pt x="174257" y="70414"/>
                  </a:lnTo>
                  <a:cubicBezTo>
                    <a:pt x="176512" y="70414"/>
                    <a:pt x="178326" y="68576"/>
                    <a:pt x="178326" y="66321"/>
                  </a:cubicBezTo>
                  <a:lnTo>
                    <a:pt x="178326" y="34900"/>
                  </a:lnTo>
                  <a:cubicBezTo>
                    <a:pt x="178326" y="32646"/>
                    <a:pt x="176512" y="30808"/>
                    <a:pt x="174257" y="30808"/>
                  </a:cubicBezTo>
                  <a:lnTo>
                    <a:pt x="146759" y="30808"/>
                  </a:lnTo>
                  <a:cubicBezTo>
                    <a:pt x="125338" y="30808"/>
                    <a:pt x="107937" y="48233"/>
                    <a:pt x="107937" y="69629"/>
                  </a:cubicBezTo>
                  <a:lnTo>
                    <a:pt x="107937" y="92839"/>
                  </a:lnTo>
                  <a:lnTo>
                    <a:pt x="86173" y="92839"/>
                  </a:lnTo>
                  <a:cubicBezTo>
                    <a:pt x="83918" y="92839"/>
                    <a:pt x="82080" y="94677"/>
                    <a:pt x="82080" y="96932"/>
                  </a:cubicBezTo>
                  <a:lnTo>
                    <a:pt x="82080" y="128352"/>
                  </a:lnTo>
                  <a:cubicBezTo>
                    <a:pt x="82080" y="130607"/>
                    <a:pt x="83918" y="132445"/>
                    <a:pt x="86173" y="132445"/>
                  </a:cubicBezTo>
                  <a:lnTo>
                    <a:pt x="107937" y="132445"/>
                  </a:lnTo>
                  <a:lnTo>
                    <a:pt x="107937" y="200972"/>
                  </a:lnTo>
                  <a:lnTo>
                    <a:pt x="12254" y="200972"/>
                  </a:lnTo>
                  <a:cubicBezTo>
                    <a:pt x="10000" y="200972"/>
                    <a:pt x="8161" y="199134"/>
                    <a:pt x="8161" y="196879"/>
                  </a:cubicBezTo>
                  <a:lnTo>
                    <a:pt x="8161" y="12254"/>
                  </a:lnTo>
                  <a:cubicBezTo>
                    <a:pt x="8161" y="10000"/>
                    <a:pt x="10000" y="8161"/>
                    <a:pt x="12254" y="8161"/>
                  </a:cubicBezTo>
                  <a:lnTo>
                    <a:pt x="20416" y="8161"/>
                  </a:lnTo>
                  <a:cubicBezTo>
                    <a:pt x="22671" y="8161"/>
                    <a:pt x="24509" y="6348"/>
                    <a:pt x="24509" y="4093"/>
                  </a:cubicBezTo>
                  <a:cubicBezTo>
                    <a:pt x="24509" y="1838"/>
                    <a:pt x="22671" y="0"/>
                    <a:pt x="2041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1"/>
            <p:cNvSpPr/>
            <p:nvPr/>
          </p:nvSpPr>
          <p:spPr>
            <a:xfrm>
              <a:off x="2416050" y="238125"/>
              <a:ext cx="4002925" cy="5228350"/>
            </a:xfrm>
            <a:custGeom>
              <a:rect b="b" l="l" r="r" t="t"/>
              <a:pathLst>
                <a:path extrusionOk="0" h="209134" w="160117">
                  <a:moveTo>
                    <a:pt x="4094" y="0"/>
                  </a:moveTo>
                  <a:cubicBezTo>
                    <a:pt x="1839" y="0"/>
                    <a:pt x="1" y="1838"/>
                    <a:pt x="1" y="4093"/>
                  </a:cubicBezTo>
                  <a:cubicBezTo>
                    <a:pt x="1" y="6348"/>
                    <a:pt x="1839" y="8161"/>
                    <a:pt x="4094" y="8161"/>
                  </a:cubicBezTo>
                  <a:lnTo>
                    <a:pt x="147862" y="8161"/>
                  </a:lnTo>
                  <a:cubicBezTo>
                    <a:pt x="150117" y="8161"/>
                    <a:pt x="151955" y="10000"/>
                    <a:pt x="151955" y="12254"/>
                  </a:cubicBezTo>
                  <a:lnTo>
                    <a:pt x="151955" y="196879"/>
                  </a:lnTo>
                  <a:cubicBezTo>
                    <a:pt x="151955" y="199134"/>
                    <a:pt x="150117" y="200972"/>
                    <a:pt x="147862" y="200972"/>
                  </a:cubicBezTo>
                  <a:lnTo>
                    <a:pt x="139701" y="200972"/>
                  </a:lnTo>
                  <a:cubicBezTo>
                    <a:pt x="137446" y="200972"/>
                    <a:pt x="135608" y="202810"/>
                    <a:pt x="135608" y="205065"/>
                  </a:cubicBezTo>
                  <a:cubicBezTo>
                    <a:pt x="135608" y="207320"/>
                    <a:pt x="137446" y="209133"/>
                    <a:pt x="139701" y="209133"/>
                  </a:cubicBezTo>
                  <a:lnTo>
                    <a:pt x="147862" y="209133"/>
                  </a:lnTo>
                  <a:cubicBezTo>
                    <a:pt x="154626" y="209133"/>
                    <a:pt x="160116" y="203643"/>
                    <a:pt x="160116" y="196879"/>
                  </a:cubicBezTo>
                  <a:lnTo>
                    <a:pt x="160116" y="12254"/>
                  </a:lnTo>
                  <a:cubicBezTo>
                    <a:pt x="160116" y="5490"/>
                    <a:pt x="154626" y="0"/>
                    <a:pt x="1478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21"/>
            <p:cNvSpPr/>
            <p:nvPr/>
          </p:nvSpPr>
          <p:spPr>
            <a:xfrm>
              <a:off x="5398150" y="5262400"/>
              <a:ext cx="204075" cy="204075"/>
            </a:xfrm>
            <a:custGeom>
              <a:rect b="b" l="l" r="r" t="t"/>
              <a:pathLst>
                <a:path extrusionOk="0" h="8163" w="8163">
                  <a:moveTo>
                    <a:pt x="4069" y="1"/>
                  </a:moveTo>
                  <a:cubicBezTo>
                    <a:pt x="1814" y="1"/>
                    <a:pt x="1" y="1839"/>
                    <a:pt x="1" y="4094"/>
                  </a:cubicBezTo>
                  <a:cubicBezTo>
                    <a:pt x="1" y="6349"/>
                    <a:pt x="1814" y="8162"/>
                    <a:pt x="4069" y="8162"/>
                  </a:cubicBezTo>
                  <a:cubicBezTo>
                    <a:pt x="6324" y="8162"/>
                    <a:pt x="8162" y="6349"/>
                    <a:pt x="8162" y="4094"/>
                  </a:cubicBezTo>
                  <a:cubicBezTo>
                    <a:pt x="8162" y="1839"/>
                    <a:pt x="6324" y="1"/>
                    <a:pt x="406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21"/>
            <p:cNvSpPr/>
            <p:nvPr/>
          </p:nvSpPr>
          <p:spPr>
            <a:xfrm>
              <a:off x="2007375" y="238125"/>
              <a:ext cx="204675" cy="204050"/>
            </a:xfrm>
            <a:custGeom>
              <a:rect b="b" l="l" r="r" t="t"/>
              <a:pathLst>
                <a:path extrusionOk="0" h="8162" w="8187">
                  <a:moveTo>
                    <a:pt x="4093" y="0"/>
                  </a:moveTo>
                  <a:cubicBezTo>
                    <a:pt x="1838" y="0"/>
                    <a:pt x="0" y="1838"/>
                    <a:pt x="0" y="4093"/>
                  </a:cubicBezTo>
                  <a:cubicBezTo>
                    <a:pt x="0" y="6348"/>
                    <a:pt x="1838" y="8161"/>
                    <a:pt x="4093" y="8161"/>
                  </a:cubicBezTo>
                  <a:cubicBezTo>
                    <a:pt x="6348" y="8161"/>
                    <a:pt x="8186" y="6348"/>
                    <a:pt x="8186" y="4093"/>
                  </a:cubicBezTo>
                  <a:cubicBezTo>
                    <a:pt x="8186" y="1838"/>
                    <a:pt x="6348" y="0"/>
                    <a:pt x="409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82" name="Google Shape;282;p21"/>
          <p:cNvPicPr preferRelativeResize="0"/>
          <p:nvPr/>
        </p:nvPicPr>
        <p:blipFill rotWithShape="1">
          <a:blip r:embed="rId3">
            <a:alphaModFix/>
          </a:blip>
          <a:srcRect b="0" l="0" r="0" t="0"/>
          <a:stretch/>
        </p:blipFill>
        <p:spPr>
          <a:xfrm>
            <a:off x="1633325" y="4367550"/>
            <a:ext cx="338350" cy="338350"/>
          </a:xfrm>
          <a:prstGeom prst="rect">
            <a:avLst/>
          </a:prstGeom>
          <a:noFill/>
          <a:ln>
            <a:noFill/>
          </a:ln>
        </p:spPr>
      </p:pic>
      <p:sp>
        <p:nvSpPr>
          <p:cNvPr id="283" name="Google Shape;283;p21"/>
          <p:cNvSpPr txBox="1"/>
          <p:nvPr/>
        </p:nvSpPr>
        <p:spPr>
          <a:xfrm>
            <a:off x="2977725" y="1863273"/>
            <a:ext cx="22740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300"/>
              <a:buFont typeface="Pathway Gothic One"/>
              <a:buNone/>
            </a:pPr>
            <a:r>
              <a:rPr b="1" lang="en" sz="1200">
                <a:solidFill>
                  <a:srgbClr val="99242C"/>
                </a:solidFill>
                <a:latin typeface="Times"/>
                <a:ea typeface="Times"/>
                <a:cs typeface="Times"/>
                <a:sym typeface="Times"/>
              </a:rPr>
              <a:t>What They Look For</a:t>
            </a:r>
            <a:endParaRPr b="1" sz="1100">
              <a:solidFill>
                <a:srgbClr val="99242C"/>
              </a:solidFill>
              <a:latin typeface="Times"/>
              <a:ea typeface="Times"/>
              <a:cs typeface="Times"/>
              <a:sym typeface="Times"/>
            </a:endParaRPr>
          </a:p>
        </p:txBody>
      </p:sp>
      <p:sp>
        <p:nvSpPr>
          <p:cNvPr id="284" name="Google Shape;284;p21"/>
          <p:cNvSpPr/>
          <p:nvPr/>
        </p:nvSpPr>
        <p:spPr>
          <a:xfrm>
            <a:off x="4552199" y="2278899"/>
            <a:ext cx="230064" cy="231259"/>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21"/>
          <p:cNvSpPr txBox="1"/>
          <p:nvPr/>
        </p:nvSpPr>
        <p:spPr>
          <a:xfrm>
            <a:off x="4042741" y="2489662"/>
            <a:ext cx="12837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Antic"/>
              <a:buNone/>
            </a:pPr>
            <a:r>
              <a:rPr i="0" lang="en" sz="1000" u="none" cap="none" strike="noStrike">
                <a:solidFill>
                  <a:srgbClr val="000000"/>
                </a:solidFill>
                <a:latin typeface="Times"/>
                <a:ea typeface="Times"/>
                <a:cs typeface="Times"/>
                <a:sym typeface="Times"/>
              </a:rPr>
              <a:t>Ethical Sourcing</a:t>
            </a:r>
            <a:endParaRPr i="0" sz="1200" u="none" cap="none" strike="noStrike">
              <a:solidFill>
                <a:srgbClr val="000000"/>
              </a:solidFill>
              <a:latin typeface="Times"/>
              <a:ea typeface="Times"/>
              <a:cs typeface="Times"/>
              <a:sym typeface="Times"/>
            </a:endParaRPr>
          </a:p>
        </p:txBody>
      </p:sp>
      <p:cxnSp>
        <p:nvCxnSpPr>
          <p:cNvPr id="286" name="Google Shape;286;p21"/>
          <p:cNvCxnSpPr/>
          <p:nvPr/>
        </p:nvCxnSpPr>
        <p:spPr>
          <a:xfrm>
            <a:off x="5326489" y="1045525"/>
            <a:ext cx="0" cy="3747600"/>
          </a:xfrm>
          <a:prstGeom prst="straightConnector1">
            <a:avLst/>
          </a:prstGeom>
          <a:noFill/>
          <a:ln cap="flat" cmpd="sng" w="9525">
            <a:solidFill>
              <a:srgbClr val="1F1300"/>
            </a:solidFill>
            <a:prstDash val="solid"/>
            <a:round/>
            <a:headEnd len="sm" w="sm" type="none"/>
            <a:tailEnd len="sm" w="sm" type="none"/>
          </a:ln>
        </p:spPr>
      </p:cxnSp>
      <p:sp>
        <p:nvSpPr>
          <p:cNvPr id="287" name="Google Shape;287;p21"/>
          <p:cNvSpPr txBox="1"/>
          <p:nvPr/>
        </p:nvSpPr>
        <p:spPr>
          <a:xfrm>
            <a:off x="2935412" y="3070505"/>
            <a:ext cx="14109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Antic"/>
              <a:buNone/>
            </a:pPr>
            <a:r>
              <a:rPr i="0" lang="en" sz="1000" u="none" cap="none" strike="noStrike">
                <a:solidFill>
                  <a:srgbClr val="000000"/>
                </a:solidFill>
                <a:latin typeface="Times"/>
                <a:ea typeface="Times"/>
                <a:cs typeface="Times"/>
                <a:sym typeface="Times"/>
              </a:rPr>
              <a:t>Personalized Service</a:t>
            </a:r>
            <a:endParaRPr i="0" sz="1200" u="none" cap="none" strike="noStrike">
              <a:solidFill>
                <a:srgbClr val="000000"/>
              </a:solidFill>
              <a:latin typeface="Times"/>
              <a:ea typeface="Times"/>
              <a:cs typeface="Times"/>
              <a:sym typeface="Times"/>
            </a:endParaRPr>
          </a:p>
        </p:txBody>
      </p:sp>
      <p:sp>
        <p:nvSpPr>
          <p:cNvPr id="288" name="Google Shape;288;p21"/>
          <p:cNvSpPr txBox="1"/>
          <p:nvPr/>
        </p:nvSpPr>
        <p:spPr>
          <a:xfrm>
            <a:off x="2992850" y="3402553"/>
            <a:ext cx="19758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300"/>
              <a:buFont typeface="Pathway Gothic One"/>
              <a:buNone/>
            </a:pPr>
            <a:r>
              <a:rPr b="1" i="0" lang="en" sz="1200" u="none" cap="none" strike="noStrike">
                <a:solidFill>
                  <a:srgbClr val="99242C"/>
                </a:solidFill>
                <a:latin typeface="Times"/>
                <a:ea typeface="Times"/>
                <a:cs typeface="Times"/>
                <a:sym typeface="Times"/>
              </a:rPr>
              <a:t>P</a:t>
            </a:r>
            <a:r>
              <a:rPr b="1" lang="en" sz="1200">
                <a:solidFill>
                  <a:srgbClr val="99242C"/>
                </a:solidFill>
                <a:latin typeface="Times"/>
                <a:ea typeface="Times"/>
                <a:cs typeface="Times"/>
                <a:sym typeface="Times"/>
              </a:rPr>
              <a:t>urchase Behavior</a:t>
            </a:r>
            <a:endParaRPr b="1" sz="1100">
              <a:solidFill>
                <a:srgbClr val="99242C"/>
              </a:solidFill>
              <a:latin typeface="Times"/>
              <a:ea typeface="Times"/>
              <a:cs typeface="Times"/>
              <a:sym typeface="Times"/>
            </a:endParaRPr>
          </a:p>
        </p:txBody>
      </p:sp>
      <p:grpSp>
        <p:nvGrpSpPr>
          <p:cNvPr id="289" name="Google Shape;289;p21"/>
          <p:cNvGrpSpPr/>
          <p:nvPr/>
        </p:nvGrpSpPr>
        <p:grpSpPr>
          <a:xfrm>
            <a:off x="3437148" y="2873035"/>
            <a:ext cx="251328" cy="250698"/>
            <a:chOff x="-57578225" y="1904075"/>
            <a:chExt cx="319025" cy="318225"/>
          </a:xfrm>
        </p:grpSpPr>
        <p:sp>
          <p:nvSpPr>
            <p:cNvPr id="290" name="Google Shape;290;p21"/>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91" name="Google Shape;291;p21"/>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92" name="Google Shape;292;p21"/>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93" name="Google Shape;293;p21"/>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grpSp>
      <p:sp>
        <p:nvSpPr>
          <p:cNvPr id="294" name="Google Shape;294;p21"/>
          <p:cNvSpPr txBox="1"/>
          <p:nvPr/>
        </p:nvSpPr>
        <p:spPr>
          <a:xfrm>
            <a:off x="3996445" y="3055593"/>
            <a:ext cx="12837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Antic"/>
              <a:buNone/>
            </a:pPr>
            <a:r>
              <a:rPr i="0" lang="en" sz="1000" u="none" cap="none" strike="noStrike">
                <a:solidFill>
                  <a:srgbClr val="000000"/>
                </a:solidFill>
                <a:latin typeface="Times"/>
                <a:ea typeface="Times"/>
                <a:cs typeface="Times"/>
                <a:sym typeface="Times"/>
              </a:rPr>
              <a:t>Exclusivity</a:t>
            </a:r>
            <a:endParaRPr i="0" sz="1200" u="none" cap="none" strike="noStrike">
              <a:solidFill>
                <a:srgbClr val="000000"/>
              </a:solidFill>
              <a:latin typeface="Times"/>
              <a:ea typeface="Times"/>
              <a:cs typeface="Times"/>
              <a:sym typeface="Times"/>
            </a:endParaRPr>
          </a:p>
        </p:txBody>
      </p:sp>
      <p:sp>
        <p:nvSpPr>
          <p:cNvPr id="295" name="Google Shape;295;p21"/>
          <p:cNvSpPr/>
          <p:nvPr/>
        </p:nvSpPr>
        <p:spPr>
          <a:xfrm>
            <a:off x="4526676" y="2877683"/>
            <a:ext cx="232775" cy="230273"/>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cxnSp>
        <p:nvCxnSpPr>
          <p:cNvPr id="296" name="Google Shape;296;p21"/>
          <p:cNvCxnSpPr/>
          <p:nvPr/>
        </p:nvCxnSpPr>
        <p:spPr>
          <a:xfrm>
            <a:off x="3035851" y="3402561"/>
            <a:ext cx="2054400" cy="0"/>
          </a:xfrm>
          <a:prstGeom prst="straightConnector1">
            <a:avLst/>
          </a:prstGeom>
          <a:noFill/>
          <a:ln cap="flat" cmpd="sng" w="9525">
            <a:solidFill>
              <a:schemeClr val="dk1"/>
            </a:solidFill>
            <a:prstDash val="solid"/>
            <a:miter lim="800000"/>
            <a:headEnd len="sm" w="sm" type="none"/>
            <a:tailEnd len="sm" w="sm" type="none"/>
          </a:ln>
        </p:spPr>
      </p:cxnSp>
      <p:sp>
        <p:nvSpPr>
          <p:cNvPr id="297" name="Google Shape;297;p21"/>
          <p:cNvSpPr/>
          <p:nvPr/>
        </p:nvSpPr>
        <p:spPr>
          <a:xfrm>
            <a:off x="3468147" y="4123222"/>
            <a:ext cx="1131600" cy="312900"/>
          </a:xfrm>
          <a:prstGeom prst="rect">
            <a:avLst/>
          </a:prstGeom>
          <a:no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21"/>
          <p:cNvSpPr/>
          <p:nvPr/>
        </p:nvSpPr>
        <p:spPr>
          <a:xfrm>
            <a:off x="3085848" y="4205412"/>
            <a:ext cx="960900" cy="1749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21"/>
          <p:cNvSpPr txBox="1"/>
          <p:nvPr/>
        </p:nvSpPr>
        <p:spPr>
          <a:xfrm>
            <a:off x="3694222" y="4257938"/>
            <a:ext cx="6927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accent2"/>
              </a:buClr>
              <a:buSzPts val="900"/>
              <a:buFont typeface="Antic"/>
              <a:buNone/>
            </a:pPr>
            <a:r>
              <a:rPr b="0" i="0" lang="en" sz="1100" u="none" cap="none" strike="noStrike">
                <a:latin typeface="Cambria"/>
                <a:ea typeface="Cambria"/>
                <a:cs typeface="Cambria"/>
                <a:sym typeface="Cambria"/>
              </a:rPr>
              <a:t>$40</a:t>
            </a:r>
            <a:endParaRPr sz="1100"/>
          </a:p>
        </p:txBody>
      </p:sp>
      <p:grpSp>
        <p:nvGrpSpPr>
          <p:cNvPr id="300" name="Google Shape;300;p21"/>
          <p:cNvGrpSpPr/>
          <p:nvPr/>
        </p:nvGrpSpPr>
        <p:grpSpPr>
          <a:xfrm>
            <a:off x="3179428" y="4167785"/>
            <a:ext cx="141008" cy="256712"/>
            <a:chOff x="2375000" y="238125"/>
            <a:chExt cx="2871850" cy="5228350"/>
          </a:xfrm>
        </p:grpSpPr>
        <p:sp>
          <p:nvSpPr>
            <p:cNvPr id="301" name="Google Shape;301;p21"/>
            <p:cNvSpPr/>
            <p:nvPr/>
          </p:nvSpPr>
          <p:spPr>
            <a:xfrm>
              <a:off x="2375000" y="238125"/>
              <a:ext cx="2871850" cy="5228350"/>
            </a:xfrm>
            <a:custGeom>
              <a:rect b="b" l="l" r="r" t="t"/>
              <a:pathLst>
                <a:path extrusionOk="0" h="209134" w="114874">
                  <a:moveTo>
                    <a:pt x="76949" y="73518"/>
                  </a:moveTo>
                  <a:cubicBezTo>
                    <a:pt x="77132" y="73518"/>
                    <a:pt x="77315" y="73521"/>
                    <a:pt x="77497" y="73526"/>
                  </a:cubicBezTo>
                  <a:cubicBezTo>
                    <a:pt x="84678" y="73747"/>
                    <a:pt x="94800" y="77178"/>
                    <a:pt x="106172" y="83281"/>
                  </a:cubicBezTo>
                  <a:cubicBezTo>
                    <a:pt x="105343" y="108814"/>
                    <a:pt x="84228" y="130707"/>
                    <a:pt x="57193" y="130707"/>
                  </a:cubicBezTo>
                  <a:cubicBezTo>
                    <a:pt x="57058" y="130707"/>
                    <a:pt x="56923" y="130706"/>
                    <a:pt x="56787" y="130705"/>
                  </a:cubicBezTo>
                  <a:cubicBezTo>
                    <a:pt x="28921" y="130485"/>
                    <a:pt x="7083" y="106858"/>
                    <a:pt x="8235" y="79654"/>
                  </a:cubicBezTo>
                  <a:lnTo>
                    <a:pt x="8235" y="79654"/>
                  </a:lnTo>
                  <a:cubicBezTo>
                    <a:pt x="15294" y="85413"/>
                    <a:pt x="21887" y="88820"/>
                    <a:pt x="27940" y="89825"/>
                  </a:cubicBezTo>
                  <a:cubicBezTo>
                    <a:pt x="29133" y="90017"/>
                    <a:pt x="30319" y="90106"/>
                    <a:pt x="31498" y="90106"/>
                  </a:cubicBezTo>
                  <a:cubicBezTo>
                    <a:pt x="39796" y="90106"/>
                    <a:pt x="47757" y="85685"/>
                    <a:pt x="55268" y="81565"/>
                  </a:cubicBezTo>
                  <a:cubicBezTo>
                    <a:pt x="62458" y="77600"/>
                    <a:pt x="69904" y="73518"/>
                    <a:pt x="76949" y="73518"/>
                  </a:cubicBezTo>
                  <a:close/>
                  <a:moveTo>
                    <a:pt x="61272" y="138744"/>
                  </a:moveTo>
                  <a:lnTo>
                    <a:pt x="61272" y="188718"/>
                  </a:lnTo>
                  <a:cubicBezTo>
                    <a:pt x="61272" y="190262"/>
                    <a:pt x="62155" y="191683"/>
                    <a:pt x="63527" y="192369"/>
                  </a:cubicBezTo>
                  <a:lnTo>
                    <a:pt x="80732" y="200972"/>
                  </a:lnTo>
                  <a:lnTo>
                    <a:pt x="33651" y="200972"/>
                  </a:lnTo>
                  <a:lnTo>
                    <a:pt x="50856" y="192369"/>
                  </a:lnTo>
                  <a:cubicBezTo>
                    <a:pt x="52229" y="191683"/>
                    <a:pt x="53111" y="190262"/>
                    <a:pt x="53111" y="188718"/>
                  </a:cubicBezTo>
                  <a:lnTo>
                    <a:pt x="53111" y="138744"/>
                  </a:lnTo>
                  <a:cubicBezTo>
                    <a:pt x="54459" y="138818"/>
                    <a:pt x="55831" y="138891"/>
                    <a:pt x="57204" y="138891"/>
                  </a:cubicBezTo>
                  <a:cubicBezTo>
                    <a:pt x="58552" y="138891"/>
                    <a:pt x="59924" y="138818"/>
                    <a:pt x="61272" y="138744"/>
                  </a:cubicBezTo>
                  <a:close/>
                  <a:moveTo>
                    <a:pt x="20441" y="0"/>
                  </a:moveTo>
                  <a:cubicBezTo>
                    <a:pt x="18529" y="0"/>
                    <a:pt x="16862" y="1323"/>
                    <a:pt x="16446" y="3186"/>
                  </a:cubicBezTo>
                  <a:cubicBezTo>
                    <a:pt x="148" y="74629"/>
                    <a:pt x="0" y="72423"/>
                    <a:pt x="0" y="81688"/>
                  </a:cubicBezTo>
                  <a:cubicBezTo>
                    <a:pt x="0" y="108868"/>
                    <a:pt x="19044" y="131906"/>
                    <a:pt x="44950" y="137568"/>
                  </a:cubicBezTo>
                  <a:lnTo>
                    <a:pt x="44950" y="186193"/>
                  </a:lnTo>
                  <a:lnTo>
                    <a:pt x="14510" y="201413"/>
                  </a:lnTo>
                  <a:cubicBezTo>
                    <a:pt x="12819" y="202246"/>
                    <a:pt x="11936" y="204158"/>
                    <a:pt x="12377" y="205996"/>
                  </a:cubicBezTo>
                  <a:cubicBezTo>
                    <a:pt x="12819" y="207834"/>
                    <a:pt x="14461" y="209133"/>
                    <a:pt x="16348" y="209133"/>
                  </a:cubicBezTo>
                  <a:lnTo>
                    <a:pt x="98036" y="209133"/>
                  </a:lnTo>
                  <a:cubicBezTo>
                    <a:pt x="99947" y="209133"/>
                    <a:pt x="101589" y="207834"/>
                    <a:pt x="102030" y="205996"/>
                  </a:cubicBezTo>
                  <a:cubicBezTo>
                    <a:pt x="102447" y="204158"/>
                    <a:pt x="101565" y="202246"/>
                    <a:pt x="99874" y="201413"/>
                  </a:cubicBezTo>
                  <a:lnTo>
                    <a:pt x="69458" y="186193"/>
                  </a:lnTo>
                  <a:lnTo>
                    <a:pt x="69458" y="137568"/>
                  </a:lnTo>
                  <a:cubicBezTo>
                    <a:pt x="96050" y="131735"/>
                    <a:pt x="114873" y="107814"/>
                    <a:pt x="114383" y="80805"/>
                  </a:cubicBezTo>
                  <a:cubicBezTo>
                    <a:pt x="114211" y="70316"/>
                    <a:pt x="112569" y="68968"/>
                    <a:pt x="97938" y="3186"/>
                  </a:cubicBezTo>
                  <a:cubicBezTo>
                    <a:pt x="97521" y="1323"/>
                    <a:pt x="95854" y="0"/>
                    <a:pt x="93967" y="0"/>
                  </a:cubicBezTo>
                  <a:lnTo>
                    <a:pt x="73943" y="0"/>
                  </a:lnTo>
                  <a:cubicBezTo>
                    <a:pt x="71689" y="0"/>
                    <a:pt x="69850" y="1838"/>
                    <a:pt x="69850" y="4093"/>
                  </a:cubicBezTo>
                  <a:cubicBezTo>
                    <a:pt x="69850" y="6348"/>
                    <a:pt x="71689" y="8161"/>
                    <a:pt x="73943" y="8161"/>
                  </a:cubicBezTo>
                  <a:lnTo>
                    <a:pt x="90707" y="8161"/>
                  </a:lnTo>
                  <a:cubicBezTo>
                    <a:pt x="90707" y="8161"/>
                    <a:pt x="105413" y="72767"/>
                    <a:pt x="105584" y="73771"/>
                  </a:cubicBezTo>
                  <a:cubicBezTo>
                    <a:pt x="96982" y="69556"/>
                    <a:pt x="86688" y="65610"/>
                    <a:pt x="77742" y="65365"/>
                  </a:cubicBezTo>
                  <a:cubicBezTo>
                    <a:pt x="77463" y="65356"/>
                    <a:pt x="77185" y="65352"/>
                    <a:pt x="76907" y="65352"/>
                  </a:cubicBezTo>
                  <a:cubicBezTo>
                    <a:pt x="67796" y="65352"/>
                    <a:pt x="59433" y="69961"/>
                    <a:pt x="51346" y="74409"/>
                  </a:cubicBezTo>
                  <a:cubicBezTo>
                    <a:pt x="44318" y="78260"/>
                    <a:pt x="37656" y="81919"/>
                    <a:pt x="31550" y="81919"/>
                  </a:cubicBezTo>
                  <a:cubicBezTo>
                    <a:pt x="30779" y="81919"/>
                    <a:pt x="30017" y="81860"/>
                    <a:pt x="29264" y="81737"/>
                  </a:cubicBezTo>
                  <a:cubicBezTo>
                    <a:pt x="23700" y="80854"/>
                    <a:pt x="16936" y="76786"/>
                    <a:pt x="9583" y="69973"/>
                  </a:cubicBezTo>
                  <a:lnTo>
                    <a:pt x="23700" y="8161"/>
                  </a:lnTo>
                  <a:lnTo>
                    <a:pt x="41273" y="8161"/>
                  </a:lnTo>
                  <a:cubicBezTo>
                    <a:pt x="43528" y="8161"/>
                    <a:pt x="45342" y="6348"/>
                    <a:pt x="45342" y="4093"/>
                  </a:cubicBezTo>
                  <a:cubicBezTo>
                    <a:pt x="45342" y="1838"/>
                    <a:pt x="43528" y="0"/>
                    <a:pt x="412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21"/>
            <p:cNvSpPr/>
            <p:nvPr/>
          </p:nvSpPr>
          <p:spPr>
            <a:xfrm>
              <a:off x="3713175" y="238125"/>
              <a:ext cx="204075" cy="204050"/>
            </a:xfrm>
            <a:custGeom>
              <a:rect b="b" l="l" r="r" t="t"/>
              <a:pathLst>
                <a:path extrusionOk="0" h="8162" w="8163">
                  <a:moveTo>
                    <a:pt x="4069" y="0"/>
                  </a:moveTo>
                  <a:cubicBezTo>
                    <a:pt x="1814" y="0"/>
                    <a:pt x="1" y="1838"/>
                    <a:pt x="1" y="4093"/>
                  </a:cubicBezTo>
                  <a:cubicBezTo>
                    <a:pt x="1" y="6348"/>
                    <a:pt x="1814" y="8161"/>
                    <a:pt x="4069" y="8161"/>
                  </a:cubicBezTo>
                  <a:cubicBezTo>
                    <a:pt x="6324" y="8161"/>
                    <a:pt x="8162" y="6348"/>
                    <a:pt x="8162" y="4093"/>
                  </a:cubicBezTo>
                  <a:cubicBezTo>
                    <a:pt x="8162" y="1838"/>
                    <a:pt x="6324" y="0"/>
                    <a:pt x="40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3" name="Google Shape;303;p21"/>
          <p:cNvSpPr/>
          <p:nvPr/>
        </p:nvSpPr>
        <p:spPr>
          <a:xfrm>
            <a:off x="3468147" y="4519188"/>
            <a:ext cx="1131600" cy="312900"/>
          </a:xfrm>
          <a:prstGeom prst="rect">
            <a:avLst/>
          </a:prstGeom>
          <a:no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21"/>
          <p:cNvSpPr/>
          <p:nvPr/>
        </p:nvSpPr>
        <p:spPr>
          <a:xfrm>
            <a:off x="3079361" y="4599212"/>
            <a:ext cx="804000" cy="1749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21"/>
          <p:cNvSpPr txBox="1"/>
          <p:nvPr/>
        </p:nvSpPr>
        <p:spPr>
          <a:xfrm>
            <a:off x="3566368" y="4643150"/>
            <a:ext cx="6927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accent2"/>
              </a:buClr>
              <a:buSzPts val="900"/>
              <a:buFont typeface="Antic"/>
              <a:buNone/>
            </a:pPr>
            <a:r>
              <a:rPr b="0" i="0" lang="en" sz="1100" u="none" cap="none" strike="noStrike">
                <a:latin typeface="Cambria"/>
                <a:ea typeface="Cambria"/>
                <a:cs typeface="Cambria"/>
                <a:sym typeface="Cambria"/>
              </a:rPr>
              <a:t>$20</a:t>
            </a:r>
            <a:endParaRPr sz="1100"/>
          </a:p>
        </p:txBody>
      </p:sp>
      <p:grpSp>
        <p:nvGrpSpPr>
          <p:cNvPr id="306" name="Google Shape;306;p21"/>
          <p:cNvGrpSpPr/>
          <p:nvPr/>
        </p:nvGrpSpPr>
        <p:grpSpPr>
          <a:xfrm>
            <a:off x="3151730" y="4575849"/>
            <a:ext cx="189707" cy="243215"/>
            <a:chOff x="1764725" y="238125"/>
            <a:chExt cx="4070975" cy="5219200"/>
          </a:xfrm>
        </p:grpSpPr>
        <p:sp>
          <p:nvSpPr>
            <p:cNvPr id="307" name="Google Shape;307;p21"/>
            <p:cNvSpPr/>
            <p:nvPr/>
          </p:nvSpPr>
          <p:spPr>
            <a:xfrm>
              <a:off x="1764725" y="238125"/>
              <a:ext cx="4070975" cy="5219200"/>
            </a:xfrm>
            <a:custGeom>
              <a:rect b="b" l="l" r="r" t="t"/>
              <a:pathLst>
                <a:path extrusionOk="0" h="208768" w="162839">
                  <a:moveTo>
                    <a:pt x="135177" y="54671"/>
                  </a:moveTo>
                  <a:cubicBezTo>
                    <a:pt x="135079" y="55128"/>
                    <a:pt x="135014" y="55552"/>
                    <a:pt x="134981" y="56008"/>
                  </a:cubicBezTo>
                  <a:lnTo>
                    <a:pt x="134557" y="59336"/>
                  </a:lnTo>
                  <a:cubicBezTo>
                    <a:pt x="134296" y="61586"/>
                    <a:pt x="135862" y="63609"/>
                    <a:pt x="138113" y="63902"/>
                  </a:cubicBezTo>
                  <a:cubicBezTo>
                    <a:pt x="138276" y="63902"/>
                    <a:pt x="138439" y="63935"/>
                    <a:pt x="138602" y="63935"/>
                  </a:cubicBezTo>
                  <a:cubicBezTo>
                    <a:pt x="140625" y="63935"/>
                    <a:pt x="142386" y="62402"/>
                    <a:pt x="142647" y="60347"/>
                  </a:cubicBezTo>
                  <a:lnTo>
                    <a:pt x="143071" y="56987"/>
                  </a:lnTo>
                  <a:cubicBezTo>
                    <a:pt x="143136" y="56335"/>
                    <a:pt x="143267" y="55682"/>
                    <a:pt x="143365" y="55030"/>
                  </a:cubicBezTo>
                  <a:cubicBezTo>
                    <a:pt x="149921" y="57052"/>
                    <a:pt x="154684" y="63152"/>
                    <a:pt x="154684" y="70361"/>
                  </a:cubicBezTo>
                  <a:cubicBezTo>
                    <a:pt x="154684" y="79234"/>
                    <a:pt x="147475" y="86443"/>
                    <a:pt x="138602" y="86443"/>
                  </a:cubicBezTo>
                  <a:cubicBezTo>
                    <a:pt x="129762" y="86443"/>
                    <a:pt x="122553" y="79234"/>
                    <a:pt x="122553" y="70361"/>
                  </a:cubicBezTo>
                  <a:cubicBezTo>
                    <a:pt x="122553" y="62695"/>
                    <a:pt x="127968" y="56237"/>
                    <a:pt x="135177" y="54671"/>
                  </a:cubicBezTo>
                  <a:close/>
                  <a:moveTo>
                    <a:pt x="81159" y="8155"/>
                  </a:moveTo>
                  <a:cubicBezTo>
                    <a:pt x="106048" y="8155"/>
                    <a:pt x="128229" y="23291"/>
                    <a:pt x="137363" y="46190"/>
                  </a:cubicBezTo>
                  <a:cubicBezTo>
                    <a:pt x="124576" y="46842"/>
                    <a:pt x="114398" y="57444"/>
                    <a:pt x="114398" y="70361"/>
                  </a:cubicBezTo>
                  <a:cubicBezTo>
                    <a:pt x="114398" y="83703"/>
                    <a:pt x="125261" y="94598"/>
                    <a:pt x="138602" y="94598"/>
                  </a:cubicBezTo>
                  <a:cubicBezTo>
                    <a:pt x="142419" y="94598"/>
                    <a:pt x="146040" y="93684"/>
                    <a:pt x="149269" y="92118"/>
                  </a:cubicBezTo>
                  <a:cubicBezTo>
                    <a:pt x="152237" y="93619"/>
                    <a:pt x="154162" y="96685"/>
                    <a:pt x="154162" y="100045"/>
                  </a:cubicBezTo>
                  <a:cubicBezTo>
                    <a:pt x="154162" y="104481"/>
                    <a:pt x="151422" y="108950"/>
                    <a:pt x="146203" y="108950"/>
                  </a:cubicBezTo>
                  <a:lnTo>
                    <a:pt x="17061" y="108950"/>
                  </a:lnTo>
                  <a:cubicBezTo>
                    <a:pt x="12168" y="108950"/>
                    <a:pt x="8155" y="104971"/>
                    <a:pt x="8155" y="100045"/>
                  </a:cubicBezTo>
                  <a:cubicBezTo>
                    <a:pt x="8155" y="95152"/>
                    <a:pt x="12168" y="91173"/>
                    <a:pt x="17061" y="91173"/>
                  </a:cubicBezTo>
                  <a:lnTo>
                    <a:pt x="99817" y="91173"/>
                  </a:lnTo>
                  <a:cubicBezTo>
                    <a:pt x="102068" y="91173"/>
                    <a:pt x="103895" y="89346"/>
                    <a:pt x="103895" y="87095"/>
                  </a:cubicBezTo>
                  <a:cubicBezTo>
                    <a:pt x="103895" y="84844"/>
                    <a:pt x="102068" y="83018"/>
                    <a:pt x="99817" y="83018"/>
                  </a:cubicBezTo>
                  <a:lnTo>
                    <a:pt x="21464" y="83018"/>
                  </a:lnTo>
                  <a:cubicBezTo>
                    <a:pt x="20942" y="78581"/>
                    <a:pt x="20649" y="72351"/>
                    <a:pt x="20649" y="68665"/>
                  </a:cubicBezTo>
                  <a:cubicBezTo>
                    <a:pt x="20649" y="35295"/>
                    <a:pt x="47788" y="8155"/>
                    <a:pt x="81159" y="8155"/>
                  </a:cubicBezTo>
                  <a:close/>
                  <a:moveTo>
                    <a:pt x="40123" y="117105"/>
                  </a:moveTo>
                  <a:lnTo>
                    <a:pt x="47560" y="200612"/>
                  </a:lnTo>
                  <a:lnTo>
                    <a:pt x="35947" y="200612"/>
                  </a:lnTo>
                  <a:cubicBezTo>
                    <a:pt x="30337" y="200612"/>
                    <a:pt x="25574" y="196600"/>
                    <a:pt x="24596" y="191087"/>
                  </a:cubicBezTo>
                  <a:lnTo>
                    <a:pt x="11417" y="117105"/>
                  </a:lnTo>
                  <a:close/>
                  <a:moveTo>
                    <a:pt x="114007" y="117105"/>
                  </a:moveTo>
                  <a:lnTo>
                    <a:pt x="106569" y="200612"/>
                  </a:lnTo>
                  <a:lnTo>
                    <a:pt x="85236" y="200612"/>
                  </a:lnTo>
                  <a:lnTo>
                    <a:pt x="85236" y="152335"/>
                  </a:lnTo>
                  <a:cubicBezTo>
                    <a:pt x="85236" y="150084"/>
                    <a:pt x="83409" y="148257"/>
                    <a:pt x="81159" y="148257"/>
                  </a:cubicBezTo>
                  <a:cubicBezTo>
                    <a:pt x="78908" y="148257"/>
                    <a:pt x="77081" y="150084"/>
                    <a:pt x="77081" y="152335"/>
                  </a:cubicBezTo>
                  <a:lnTo>
                    <a:pt x="77081" y="200612"/>
                  </a:lnTo>
                  <a:lnTo>
                    <a:pt x="55748" y="200612"/>
                  </a:lnTo>
                  <a:lnTo>
                    <a:pt x="48310" y="117105"/>
                  </a:lnTo>
                  <a:close/>
                  <a:moveTo>
                    <a:pt x="150900" y="117105"/>
                  </a:moveTo>
                  <a:lnTo>
                    <a:pt x="137721" y="191087"/>
                  </a:lnTo>
                  <a:cubicBezTo>
                    <a:pt x="136743" y="196600"/>
                    <a:pt x="131948" y="200612"/>
                    <a:pt x="126337" y="200612"/>
                  </a:cubicBezTo>
                  <a:lnTo>
                    <a:pt x="114757" y="200612"/>
                  </a:lnTo>
                  <a:lnTo>
                    <a:pt x="122194" y="117105"/>
                  </a:lnTo>
                  <a:close/>
                  <a:moveTo>
                    <a:pt x="81159" y="0"/>
                  </a:moveTo>
                  <a:cubicBezTo>
                    <a:pt x="43287" y="0"/>
                    <a:pt x="12494" y="30793"/>
                    <a:pt x="12494" y="68665"/>
                  </a:cubicBezTo>
                  <a:cubicBezTo>
                    <a:pt x="12494" y="71862"/>
                    <a:pt x="12722" y="78288"/>
                    <a:pt x="13309" y="83409"/>
                  </a:cubicBezTo>
                  <a:cubicBezTo>
                    <a:pt x="5709" y="85138"/>
                    <a:pt x="0" y="91955"/>
                    <a:pt x="0" y="100045"/>
                  </a:cubicBezTo>
                  <a:cubicBezTo>
                    <a:pt x="0" y="103927"/>
                    <a:pt x="1305" y="107482"/>
                    <a:pt x="3491" y="110353"/>
                  </a:cubicBezTo>
                  <a:cubicBezTo>
                    <a:pt x="3458" y="110353"/>
                    <a:pt x="3425" y="110386"/>
                    <a:pt x="3425" y="110418"/>
                  </a:cubicBezTo>
                  <a:cubicBezTo>
                    <a:pt x="2643" y="111332"/>
                    <a:pt x="2316" y="112571"/>
                    <a:pt x="2545" y="113745"/>
                  </a:cubicBezTo>
                  <a:lnTo>
                    <a:pt x="16539" y="192522"/>
                  </a:lnTo>
                  <a:cubicBezTo>
                    <a:pt x="18235" y="201917"/>
                    <a:pt x="26390" y="208767"/>
                    <a:pt x="35947" y="208767"/>
                  </a:cubicBezTo>
                  <a:lnTo>
                    <a:pt x="126337" y="208767"/>
                  </a:lnTo>
                  <a:cubicBezTo>
                    <a:pt x="135927" y="208767"/>
                    <a:pt x="144082" y="201917"/>
                    <a:pt x="145779" y="192522"/>
                  </a:cubicBezTo>
                  <a:lnTo>
                    <a:pt x="159772" y="113745"/>
                  </a:lnTo>
                  <a:cubicBezTo>
                    <a:pt x="159968" y="112636"/>
                    <a:pt x="159707" y="111495"/>
                    <a:pt x="159055" y="110581"/>
                  </a:cubicBezTo>
                  <a:cubicBezTo>
                    <a:pt x="161110" y="107743"/>
                    <a:pt x="162284" y="104090"/>
                    <a:pt x="162284" y="100045"/>
                  </a:cubicBezTo>
                  <a:cubicBezTo>
                    <a:pt x="162284" y="94924"/>
                    <a:pt x="160001" y="90161"/>
                    <a:pt x="156217" y="86997"/>
                  </a:cubicBezTo>
                  <a:cubicBezTo>
                    <a:pt x="160294" y="82659"/>
                    <a:pt x="162839" y="76787"/>
                    <a:pt x="162839" y="70361"/>
                  </a:cubicBezTo>
                  <a:cubicBezTo>
                    <a:pt x="162839" y="59760"/>
                    <a:pt x="155956" y="50724"/>
                    <a:pt x="146464" y="47462"/>
                  </a:cubicBezTo>
                  <a:cubicBezTo>
                    <a:pt x="146431" y="47266"/>
                    <a:pt x="146366" y="47103"/>
                    <a:pt x="146300" y="46907"/>
                  </a:cubicBezTo>
                  <a:cubicBezTo>
                    <a:pt x="146300" y="46842"/>
                    <a:pt x="146268" y="46777"/>
                    <a:pt x="146235" y="46712"/>
                  </a:cubicBezTo>
                  <a:cubicBezTo>
                    <a:pt x="148780" y="41819"/>
                    <a:pt x="152629" y="37643"/>
                    <a:pt x="157489" y="34675"/>
                  </a:cubicBezTo>
                  <a:cubicBezTo>
                    <a:pt x="159414" y="33501"/>
                    <a:pt x="160033" y="31021"/>
                    <a:pt x="158859" y="29097"/>
                  </a:cubicBezTo>
                  <a:cubicBezTo>
                    <a:pt x="158088" y="27833"/>
                    <a:pt x="156740" y="27132"/>
                    <a:pt x="155361" y="27132"/>
                  </a:cubicBezTo>
                  <a:cubicBezTo>
                    <a:pt x="154639" y="27132"/>
                    <a:pt x="153909" y="27324"/>
                    <a:pt x="153249" y="27727"/>
                  </a:cubicBezTo>
                  <a:cubicBezTo>
                    <a:pt x="148975" y="30336"/>
                    <a:pt x="145322" y="33664"/>
                    <a:pt x="142386" y="37545"/>
                  </a:cubicBezTo>
                  <a:cubicBezTo>
                    <a:pt x="130839" y="14744"/>
                    <a:pt x="107320" y="0"/>
                    <a:pt x="8115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21"/>
            <p:cNvSpPr/>
            <p:nvPr/>
          </p:nvSpPr>
          <p:spPr>
            <a:xfrm>
              <a:off x="3683575" y="3481775"/>
              <a:ext cx="218600" cy="203475"/>
            </a:xfrm>
            <a:custGeom>
              <a:rect b="b" l="l" r="r" t="t"/>
              <a:pathLst>
                <a:path extrusionOk="0" h="8139" w="8744">
                  <a:moveTo>
                    <a:pt x="4401" y="1"/>
                  </a:moveTo>
                  <a:cubicBezTo>
                    <a:pt x="3453" y="1"/>
                    <a:pt x="2511" y="323"/>
                    <a:pt x="1762" y="962"/>
                  </a:cubicBezTo>
                  <a:cubicBezTo>
                    <a:pt x="490" y="2038"/>
                    <a:pt x="1" y="3865"/>
                    <a:pt x="555" y="5431"/>
                  </a:cubicBezTo>
                  <a:cubicBezTo>
                    <a:pt x="1143" y="7062"/>
                    <a:pt x="2708" y="8138"/>
                    <a:pt x="4405" y="8138"/>
                  </a:cubicBezTo>
                  <a:cubicBezTo>
                    <a:pt x="6329" y="8138"/>
                    <a:pt x="8025" y="6768"/>
                    <a:pt x="8417" y="4876"/>
                  </a:cubicBezTo>
                  <a:cubicBezTo>
                    <a:pt x="8743" y="3245"/>
                    <a:pt x="7993" y="1484"/>
                    <a:pt x="6558" y="603"/>
                  </a:cubicBezTo>
                  <a:cubicBezTo>
                    <a:pt x="5896" y="201"/>
                    <a:pt x="5147" y="1"/>
                    <a:pt x="440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21"/>
            <p:cNvSpPr/>
            <p:nvPr/>
          </p:nvSpPr>
          <p:spPr>
            <a:xfrm>
              <a:off x="3268500" y="693975"/>
              <a:ext cx="709500" cy="648350"/>
            </a:xfrm>
            <a:custGeom>
              <a:rect b="b" l="l" r="r" t="t"/>
              <a:pathLst>
                <a:path extrusionOk="0" h="25934" w="28380">
                  <a:moveTo>
                    <a:pt x="19148" y="8155"/>
                  </a:moveTo>
                  <a:lnTo>
                    <a:pt x="14190" y="16767"/>
                  </a:lnTo>
                  <a:lnTo>
                    <a:pt x="9232" y="8155"/>
                  </a:lnTo>
                  <a:close/>
                  <a:moveTo>
                    <a:pt x="7470" y="1"/>
                  </a:moveTo>
                  <a:cubicBezTo>
                    <a:pt x="4893" y="1"/>
                    <a:pt x="2577" y="1338"/>
                    <a:pt x="1273" y="3556"/>
                  </a:cubicBezTo>
                  <a:cubicBezTo>
                    <a:pt x="0" y="5807"/>
                    <a:pt x="0" y="8482"/>
                    <a:pt x="1273" y="10700"/>
                  </a:cubicBezTo>
                  <a:lnTo>
                    <a:pt x="7992" y="22345"/>
                  </a:lnTo>
                  <a:cubicBezTo>
                    <a:pt x="9297" y="24596"/>
                    <a:pt x="11613" y="25933"/>
                    <a:pt x="14190" y="25933"/>
                  </a:cubicBezTo>
                  <a:cubicBezTo>
                    <a:pt x="16767" y="25933"/>
                    <a:pt x="19083" y="24596"/>
                    <a:pt x="20388" y="22345"/>
                  </a:cubicBezTo>
                  <a:lnTo>
                    <a:pt x="27108" y="10700"/>
                  </a:lnTo>
                  <a:cubicBezTo>
                    <a:pt x="28380" y="8482"/>
                    <a:pt x="28380" y="5807"/>
                    <a:pt x="27108" y="3556"/>
                  </a:cubicBezTo>
                  <a:cubicBezTo>
                    <a:pt x="25803" y="1338"/>
                    <a:pt x="23487" y="1"/>
                    <a:pt x="2091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21"/>
            <p:cNvSpPr/>
            <p:nvPr/>
          </p:nvSpPr>
          <p:spPr>
            <a:xfrm>
              <a:off x="2584300" y="1146575"/>
              <a:ext cx="702975" cy="681775"/>
            </a:xfrm>
            <a:custGeom>
              <a:rect b="b" l="l" r="r" t="t"/>
              <a:pathLst>
                <a:path extrusionOk="0" h="27271" w="28119">
                  <a:moveTo>
                    <a:pt x="16571" y="9101"/>
                  </a:moveTo>
                  <a:lnTo>
                    <a:pt x="19148" y="18692"/>
                  </a:lnTo>
                  <a:lnTo>
                    <a:pt x="19148" y="18692"/>
                  </a:lnTo>
                  <a:lnTo>
                    <a:pt x="9525" y="16147"/>
                  </a:lnTo>
                  <a:lnTo>
                    <a:pt x="16571" y="9101"/>
                  </a:lnTo>
                  <a:close/>
                  <a:moveTo>
                    <a:pt x="17015" y="1"/>
                  </a:moveTo>
                  <a:cubicBezTo>
                    <a:pt x="15173" y="1"/>
                    <a:pt x="13397" y="728"/>
                    <a:pt x="12037" y="2088"/>
                  </a:cubicBezTo>
                  <a:lnTo>
                    <a:pt x="2545" y="11613"/>
                  </a:lnTo>
                  <a:cubicBezTo>
                    <a:pt x="718" y="13440"/>
                    <a:pt x="0" y="16017"/>
                    <a:pt x="685" y="18496"/>
                  </a:cubicBezTo>
                  <a:cubicBezTo>
                    <a:pt x="1338" y="21008"/>
                    <a:pt x="3230" y="22900"/>
                    <a:pt x="5741" y="23552"/>
                  </a:cubicBezTo>
                  <a:lnTo>
                    <a:pt x="18724" y="27042"/>
                  </a:lnTo>
                  <a:cubicBezTo>
                    <a:pt x="19344" y="27205"/>
                    <a:pt x="19964" y="27271"/>
                    <a:pt x="20583" y="27271"/>
                  </a:cubicBezTo>
                  <a:cubicBezTo>
                    <a:pt x="22475" y="27271"/>
                    <a:pt x="24237" y="26553"/>
                    <a:pt x="25607" y="25183"/>
                  </a:cubicBezTo>
                  <a:cubicBezTo>
                    <a:pt x="27434" y="23356"/>
                    <a:pt x="28119" y="20779"/>
                    <a:pt x="27466" y="18300"/>
                  </a:cubicBezTo>
                  <a:lnTo>
                    <a:pt x="23976" y="5285"/>
                  </a:lnTo>
                  <a:cubicBezTo>
                    <a:pt x="23324" y="2806"/>
                    <a:pt x="21432" y="914"/>
                    <a:pt x="18920" y="261"/>
                  </a:cubicBezTo>
                  <a:cubicBezTo>
                    <a:pt x="18287" y="87"/>
                    <a:pt x="17647" y="1"/>
                    <a:pt x="170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11" name="Google Shape;311;p21"/>
          <p:cNvPicPr preferRelativeResize="0"/>
          <p:nvPr/>
        </p:nvPicPr>
        <p:blipFill rotWithShape="1">
          <a:blip r:embed="rId4">
            <a:alphaModFix/>
          </a:blip>
          <a:srcRect b="25860" l="34451" r="28925" t="21190"/>
          <a:stretch/>
        </p:blipFill>
        <p:spPr>
          <a:xfrm>
            <a:off x="827925" y="973200"/>
            <a:ext cx="1558500" cy="1501341"/>
          </a:xfrm>
          <a:prstGeom prst="rect">
            <a:avLst/>
          </a:prstGeom>
          <a:noFill/>
          <a:ln>
            <a:noFill/>
          </a:ln>
        </p:spPr>
      </p:pic>
      <p:sp>
        <p:nvSpPr>
          <p:cNvPr id="312" name="Google Shape;312;p21"/>
          <p:cNvSpPr/>
          <p:nvPr/>
        </p:nvSpPr>
        <p:spPr>
          <a:xfrm>
            <a:off x="827925" y="954625"/>
            <a:ext cx="1543800" cy="15015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13" name="Google Shape;313;p21"/>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314" name="Google Shape;314;p21"/>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Omakase</a:t>
            </a:r>
            <a:endParaRPr b="1">
              <a:latin typeface="Times New Roman"/>
              <a:ea typeface="Times New Roman"/>
              <a:cs typeface="Times New Roman"/>
              <a:sym typeface="Times New Roman"/>
            </a:endParaRPr>
          </a:p>
        </p:txBody>
      </p:sp>
      <p:sp>
        <p:nvSpPr>
          <p:cNvPr id="315" name="Google Shape;315;p21"/>
          <p:cNvSpPr txBox="1"/>
          <p:nvPr/>
        </p:nvSpPr>
        <p:spPr>
          <a:xfrm>
            <a:off x="446325" y="295750"/>
            <a:ext cx="6323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Quality is the most important attribute for target consumers</a:t>
            </a:r>
            <a:endParaRPr sz="2000">
              <a:latin typeface="Times New Roman"/>
              <a:ea typeface="Times New Roman"/>
              <a:cs typeface="Times New Roman"/>
              <a:sym typeface="Times New Roman"/>
            </a:endParaRPr>
          </a:p>
        </p:txBody>
      </p:sp>
      <p:pic>
        <p:nvPicPr>
          <p:cNvPr id="316" name="Google Shape;316;p21"/>
          <p:cNvPicPr preferRelativeResize="0"/>
          <p:nvPr/>
        </p:nvPicPr>
        <p:blipFill>
          <a:blip r:embed="rId5">
            <a:alphaModFix/>
          </a:blip>
          <a:stretch>
            <a:fillRect/>
          </a:stretch>
        </p:blipFill>
        <p:spPr>
          <a:xfrm>
            <a:off x="5560050" y="860025"/>
            <a:ext cx="2986282" cy="1827501"/>
          </a:xfrm>
          <a:prstGeom prst="rect">
            <a:avLst/>
          </a:prstGeom>
          <a:noFill/>
          <a:ln>
            <a:noFill/>
          </a:ln>
        </p:spPr>
      </p:pic>
      <p:pic>
        <p:nvPicPr>
          <p:cNvPr id="317" name="Google Shape;317;p21" title="Chart"/>
          <p:cNvPicPr preferRelativeResize="0"/>
          <p:nvPr/>
        </p:nvPicPr>
        <p:blipFill rotWithShape="1">
          <a:blip r:embed="rId6">
            <a:alphaModFix/>
          </a:blip>
          <a:srcRect b="3378" l="5683" r="5380" t="3303"/>
          <a:stretch/>
        </p:blipFill>
        <p:spPr>
          <a:xfrm>
            <a:off x="5634050" y="2846150"/>
            <a:ext cx="2861976" cy="1856649"/>
          </a:xfrm>
          <a:prstGeom prst="rect">
            <a:avLst/>
          </a:prstGeom>
          <a:noFill/>
          <a:ln>
            <a:noFill/>
          </a:ln>
        </p:spPr>
      </p:pic>
      <p:cxnSp>
        <p:nvCxnSpPr>
          <p:cNvPr id="318" name="Google Shape;318;p21"/>
          <p:cNvCxnSpPr/>
          <p:nvPr/>
        </p:nvCxnSpPr>
        <p:spPr>
          <a:xfrm flipH="1" rot="10800000">
            <a:off x="5560051" y="2728311"/>
            <a:ext cx="2952900" cy="17100"/>
          </a:xfrm>
          <a:prstGeom prst="straightConnector1">
            <a:avLst/>
          </a:prstGeom>
          <a:noFill/>
          <a:ln cap="flat" cmpd="sng" w="9525">
            <a:solidFill>
              <a:schemeClr val="dk1"/>
            </a:solidFill>
            <a:prstDash val="solid"/>
            <a:miter lim="800000"/>
            <a:headEnd len="sm" w="sm" type="none"/>
            <a:tailEnd len="sm" w="sm" type="none"/>
          </a:ln>
        </p:spPr>
      </p:cxnSp>
      <p:sp>
        <p:nvSpPr>
          <p:cNvPr id="319" name="Google Shape;319;p21"/>
          <p:cNvSpPr txBox="1"/>
          <p:nvPr/>
        </p:nvSpPr>
        <p:spPr>
          <a:xfrm>
            <a:off x="5634050" y="4696100"/>
            <a:ext cx="3283800" cy="1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Source: </a:t>
            </a:r>
            <a:r>
              <a:rPr lang="en" sz="1000" u="sng">
                <a:solidFill>
                  <a:schemeClr val="hlink"/>
                </a:solidFill>
                <a:latin typeface="Times New Roman"/>
                <a:ea typeface="Times New Roman"/>
                <a:cs typeface="Times New Roman"/>
                <a:sym typeface="Times New Roman"/>
                <a:hlinkClick r:id="rId7"/>
              </a:rPr>
              <a:t>Survey Results</a:t>
            </a:r>
            <a:endParaRPr sz="10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22"/>
          <p:cNvPicPr preferRelativeResize="0"/>
          <p:nvPr/>
        </p:nvPicPr>
        <p:blipFill rotWithShape="1">
          <a:blip r:embed="rId3">
            <a:alphaModFix/>
          </a:blip>
          <a:srcRect b="7471" l="0" r="0" t="28556"/>
          <a:stretch/>
        </p:blipFill>
        <p:spPr>
          <a:xfrm>
            <a:off x="546450" y="1184725"/>
            <a:ext cx="1590300" cy="1525950"/>
          </a:xfrm>
          <a:prstGeom prst="rect">
            <a:avLst/>
          </a:prstGeom>
          <a:noFill/>
          <a:ln>
            <a:noFill/>
          </a:ln>
        </p:spPr>
      </p:pic>
      <p:pic>
        <p:nvPicPr>
          <p:cNvPr id="325" name="Google Shape;325;p22"/>
          <p:cNvPicPr preferRelativeResize="0"/>
          <p:nvPr/>
        </p:nvPicPr>
        <p:blipFill rotWithShape="1">
          <a:blip r:embed="rId4">
            <a:alphaModFix/>
          </a:blip>
          <a:srcRect b="10476" l="27273" r="18602" t="9182"/>
          <a:stretch/>
        </p:blipFill>
        <p:spPr>
          <a:xfrm>
            <a:off x="2528650" y="1184737"/>
            <a:ext cx="1600627" cy="1574701"/>
          </a:xfrm>
          <a:prstGeom prst="rect">
            <a:avLst/>
          </a:prstGeom>
          <a:noFill/>
          <a:ln>
            <a:noFill/>
          </a:ln>
        </p:spPr>
      </p:pic>
      <p:sp>
        <p:nvSpPr>
          <p:cNvPr id="326" name="Google Shape;326;p22"/>
          <p:cNvSpPr txBox="1"/>
          <p:nvPr>
            <p:ph type="ctrTitle"/>
          </p:nvPr>
        </p:nvSpPr>
        <p:spPr>
          <a:xfrm>
            <a:off x="373325" y="215375"/>
            <a:ext cx="65871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New dine-in operations focused on quality, experience, and high safety measures</a:t>
            </a:r>
            <a:endParaRPr sz="2000">
              <a:solidFill>
                <a:srgbClr val="000000"/>
              </a:solidFill>
              <a:latin typeface="Times"/>
              <a:ea typeface="Times"/>
              <a:cs typeface="Times"/>
              <a:sym typeface="Times"/>
            </a:endParaRPr>
          </a:p>
        </p:txBody>
      </p:sp>
      <p:grpSp>
        <p:nvGrpSpPr>
          <p:cNvPr id="327" name="Google Shape;327;p22"/>
          <p:cNvGrpSpPr/>
          <p:nvPr/>
        </p:nvGrpSpPr>
        <p:grpSpPr>
          <a:xfrm>
            <a:off x="4976239" y="1621737"/>
            <a:ext cx="993200" cy="1095572"/>
            <a:chOff x="1101625" y="1995375"/>
            <a:chExt cx="2007275" cy="2638025"/>
          </a:xfrm>
        </p:grpSpPr>
        <p:sp>
          <p:nvSpPr>
            <p:cNvPr id="328" name="Google Shape;328;p22"/>
            <p:cNvSpPr/>
            <p:nvPr/>
          </p:nvSpPr>
          <p:spPr>
            <a:xfrm>
              <a:off x="1281125" y="1995375"/>
              <a:ext cx="135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1101625" y="3155250"/>
              <a:ext cx="108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rot="5400000">
              <a:off x="1731750" y="3256250"/>
              <a:ext cx="2515500" cy="238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2"/>
          <p:cNvSpPr/>
          <p:nvPr/>
        </p:nvSpPr>
        <p:spPr>
          <a:xfrm>
            <a:off x="70769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22"/>
          <p:cNvSpPr/>
          <p:nvPr/>
        </p:nvSpPr>
        <p:spPr>
          <a:xfrm>
            <a:off x="269506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22"/>
          <p:cNvSpPr/>
          <p:nvPr/>
        </p:nvSpPr>
        <p:spPr>
          <a:xfrm>
            <a:off x="4682432"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4" name="Google Shape;334;p22"/>
          <p:cNvCxnSpPr>
            <a:stCxn id="331" idx="3"/>
            <a:endCxn id="332" idx="1"/>
          </p:cNvCxnSpPr>
          <p:nvPr/>
        </p:nvCxnSpPr>
        <p:spPr>
          <a:xfrm>
            <a:off x="1975493" y="3040295"/>
            <a:ext cx="719700" cy="0"/>
          </a:xfrm>
          <a:prstGeom prst="straightConnector1">
            <a:avLst/>
          </a:prstGeom>
          <a:noFill/>
          <a:ln cap="flat" cmpd="sng" w="19050">
            <a:solidFill>
              <a:srgbClr val="2F2F2F"/>
            </a:solidFill>
            <a:prstDash val="solid"/>
            <a:round/>
            <a:headEnd len="sm" w="sm" type="none"/>
            <a:tailEnd len="sm" w="sm" type="none"/>
          </a:ln>
        </p:spPr>
      </p:cxnSp>
      <p:cxnSp>
        <p:nvCxnSpPr>
          <p:cNvPr id="335" name="Google Shape;335;p22"/>
          <p:cNvCxnSpPr>
            <a:stCxn id="332" idx="3"/>
            <a:endCxn id="333" idx="1"/>
          </p:cNvCxnSpPr>
          <p:nvPr/>
        </p:nvCxnSpPr>
        <p:spPr>
          <a:xfrm>
            <a:off x="3962863" y="3040295"/>
            <a:ext cx="719700" cy="0"/>
          </a:xfrm>
          <a:prstGeom prst="straightConnector1">
            <a:avLst/>
          </a:prstGeom>
          <a:noFill/>
          <a:ln cap="flat" cmpd="sng" w="19050">
            <a:solidFill>
              <a:srgbClr val="2F2F2F"/>
            </a:solidFill>
            <a:prstDash val="solid"/>
            <a:round/>
            <a:headEnd len="sm" w="sm" type="none"/>
            <a:tailEnd len="sm" w="sm" type="none"/>
          </a:ln>
        </p:spPr>
      </p:cxnSp>
      <p:sp>
        <p:nvSpPr>
          <p:cNvPr id="336" name="Google Shape;336;p22"/>
          <p:cNvSpPr txBox="1"/>
          <p:nvPr/>
        </p:nvSpPr>
        <p:spPr>
          <a:xfrm>
            <a:off x="755775" y="2866875"/>
            <a:ext cx="1185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Times"/>
                <a:ea typeface="Times"/>
                <a:cs typeface="Times"/>
                <a:sym typeface="Times"/>
              </a:rPr>
              <a:t>Reservations</a:t>
            </a:r>
            <a:endParaRPr b="1" sz="1200">
              <a:solidFill>
                <a:srgbClr val="FFFFFF"/>
              </a:solidFill>
              <a:latin typeface="Times"/>
              <a:ea typeface="Times"/>
              <a:cs typeface="Times"/>
              <a:sym typeface="Times"/>
            </a:endParaRPr>
          </a:p>
        </p:txBody>
      </p:sp>
      <p:sp>
        <p:nvSpPr>
          <p:cNvPr id="337" name="Google Shape;337;p22"/>
          <p:cNvSpPr txBox="1"/>
          <p:nvPr/>
        </p:nvSpPr>
        <p:spPr>
          <a:xfrm>
            <a:off x="2786250" y="2866867"/>
            <a:ext cx="1050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Times"/>
                <a:ea typeface="Times"/>
                <a:cs typeface="Times"/>
                <a:sym typeface="Times"/>
              </a:rPr>
              <a:t>Safety</a:t>
            </a:r>
            <a:endParaRPr b="1" sz="1200">
              <a:solidFill>
                <a:srgbClr val="FFFFFF"/>
              </a:solidFill>
              <a:latin typeface="Times"/>
              <a:ea typeface="Times"/>
              <a:cs typeface="Times"/>
              <a:sym typeface="Times"/>
            </a:endParaRPr>
          </a:p>
        </p:txBody>
      </p:sp>
      <p:sp>
        <p:nvSpPr>
          <p:cNvPr id="338" name="Google Shape;338;p22"/>
          <p:cNvSpPr txBox="1"/>
          <p:nvPr/>
        </p:nvSpPr>
        <p:spPr>
          <a:xfrm>
            <a:off x="4775251" y="2866867"/>
            <a:ext cx="1098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Times"/>
                <a:ea typeface="Times"/>
                <a:cs typeface="Times"/>
                <a:sym typeface="Times"/>
              </a:rPr>
              <a:t>New Menu</a:t>
            </a:r>
            <a:endParaRPr b="1" sz="1200">
              <a:solidFill>
                <a:srgbClr val="FFFFFF"/>
              </a:solidFill>
              <a:latin typeface="Times"/>
              <a:ea typeface="Times"/>
              <a:cs typeface="Times"/>
              <a:sym typeface="Times"/>
            </a:endParaRPr>
          </a:p>
        </p:txBody>
      </p:sp>
      <p:sp>
        <p:nvSpPr>
          <p:cNvPr id="339" name="Google Shape;339;p22"/>
          <p:cNvSpPr/>
          <p:nvPr/>
        </p:nvSpPr>
        <p:spPr>
          <a:xfrm>
            <a:off x="546450" y="1184725"/>
            <a:ext cx="1590300" cy="1526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0" name="Google Shape;340;p22"/>
          <p:cNvPicPr preferRelativeResize="0"/>
          <p:nvPr/>
        </p:nvPicPr>
        <p:blipFill rotWithShape="1">
          <a:blip r:embed="rId5">
            <a:alphaModFix/>
          </a:blip>
          <a:srcRect b="4682" l="19503" r="15311" t="1482"/>
          <a:stretch/>
        </p:blipFill>
        <p:spPr>
          <a:xfrm>
            <a:off x="6524375" y="1182850"/>
            <a:ext cx="1590298" cy="1574726"/>
          </a:xfrm>
          <a:prstGeom prst="rect">
            <a:avLst/>
          </a:prstGeom>
          <a:noFill/>
          <a:ln>
            <a:noFill/>
          </a:ln>
        </p:spPr>
      </p:pic>
      <p:sp>
        <p:nvSpPr>
          <p:cNvPr id="341" name="Google Shape;341;p22"/>
          <p:cNvSpPr/>
          <p:nvPr/>
        </p:nvSpPr>
        <p:spPr>
          <a:xfrm>
            <a:off x="6685632" y="2887620"/>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42" name="Google Shape;342;p22"/>
          <p:cNvCxnSpPr>
            <a:endCxn id="341" idx="1"/>
          </p:cNvCxnSpPr>
          <p:nvPr/>
        </p:nvCxnSpPr>
        <p:spPr>
          <a:xfrm>
            <a:off x="5965932" y="3036570"/>
            <a:ext cx="719700" cy="0"/>
          </a:xfrm>
          <a:prstGeom prst="straightConnector1">
            <a:avLst/>
          </a:prstGeom>
          <a:noFill/>
          <a:ln cap="flat" cmpd="sng" w="19050">
            <a:solidFill>
              <a:srgbClr val="2F2F2F"/>
            </a:solidFill>
            <a:prstDash val="solid"/>
            <a:round/>
            <a:headEnd len="sm" w="sm" type="none"/>
            <a:tailEnd len="sm" w="sm" type="none"/>
          </a:ln>
        </p:spPr>
      </p:cxnSp>
      <p:sp>
        <p:nvSpPr>
          <p:cNvPr id="343" name="Google Shape;343;p22"/>
          <p:cNvSpPr txBox="1"/>
          <p:nvPr/>
        </p:nvSpPr>
        <p:spPr>
          <a:xfrm>
            <a:off x="6778451" y="2863142"/>
            <a:ext cx="1098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Times"/>
                <a:ea typeface="Times"/>
                <a:cs typeface="Times"/>
                <a:sym typeface="Times"/>
              </a:rPr>
              <a:t>Opening Plan</a:t>
            </a:r>
            <a:endParaRPr b="1" sz="1200">
              <a:solidFill>
                <a:srgbClr val="FFFFFF"/>
              </a:solidFill>
              <a:latin typeface="Times"/>
              <a:ea typeface="Times"/>
              <a:cs typeface="Times"/>
              <a:sym typeface="Times"/>
            </a:endParaRPr>
          </a:p>
        </p:txBody>
      </p:sp>
      <p:sp>
        <p:nvSpPr>
          <p:cNvPr id="344" name="Google Shape;344;p22"/>
          <p:cNvSpPr txBox="1"/>
          <p:nvPr/>
        </p:nvSpPr>
        <p:spPr>
          <a:xfrm>
            <a:off x="78075" y="3202425"/>
            <a:ext cx="2097600" cy="147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a:ea typeface="Times"/>
                <a:cs typeface="Times"/>
                <a:sym typeface="Times"/>
              </a:rPr>
              <a:t>Guests must make reservations in advance</a:t>
            </a:r>
            <a:endParaRPr sz="1200">
              <a:solidFill>
                <a:schemeClr val="dk1"/>
              </a:solidFill>
              <a:latin typeface="Times"/>
              <a:ea typeface="Times"/>
              <a:cs typeface="Times"/>
              <a:sym typeface="Times"/>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Assess demand to scale labor supply to maintain healthy margins</a:t>
            </a:r>
            <a:endParaRPr sz="1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200">
              <a:solidFill>
                <a:schemeClr val="dk1"/>
              </a:solidFill>
              <a:latin typeface="Times"/>
              <a:ea typeface="Times"/>
              <a:cs typeface="Times"/>
              <a:sym typeface="Times"/>
            </a:endParaRPr>
          </a:p>
        </p:txBody>
      </p:sp>
      <p:sp>
        <p:nvSpPr>
          <p:cNvPr id="345" name="Google Shape;345;p22"/>
          <p:cNvSpPr txBox="1"/>
          <p:nvPr/>
        </p:nvSpPr>
        <p:spPr>
          <a:xfrm>
            <a:off x="2058825" y="3185525"/>
            <a:ext cx="2307900" cy="129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7 divided rooms with individual grills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Increased cleaning budget and regulations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Employees and guests must follow strict safety guidelines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F2F2F"/>
              </a:solidFill>
              <a:latin typeface="Times"/>
              <a:ea typeface="Times"/>
              <a:cs typeface="Times"/>
              <a:sym typeface="Times"/>
            </a:endParaRPr>
          </a:p>
          <a:p>
            <a:pPr indent="0" lvl="0" marL="0" rtl="0" algn="l">
              <a:spcBef>
                <a:spcPts val="0"/>
              </a:spcBef>
              <a:spcAft>
                <a:spcPts val="0"/>
              </a:spcAft>
              <a:buNone/>
            </a:pPr>
            <a:r>
              <a:t/>
            </a:r>
            <a:endParaRPr sz="1200">
              <a:solidFill>
                <a:srgbClr val="2F2F2F"/>
              </a:solidFill>
              <a:latin typeface="Times"/>
              <a:ea typeface="Times"/>
              <a:cs typeface="Times"/>
              <a:sym typeface="Times"/>
            </a:endParaRPr>
          </a:p>
        </p:txBody>
      </p:sp>
      <p:sp>
        <p:nvSpPr>
          <p:cNvPr id="346" name="Google Shape;346;p22"/>
          <p:cNvSpPr txBox="1"/>
          <p:nvPr/>
        </p:nvSpPr>
        <p:spPr>
          <a:xfrm>
            <a:off x="4206050" y="3201075"/>
            <a:ext cx="2203200" cy="1574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Higher quality means higher prices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Higher price means higher wages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Sushi has been temporarily removed due to health risks</a:t>
            </a:r>
            <a:endParaRPr sz="1200">
              <a:solidFill>
                <a:srgbClr val="2F2F2F"/>
              </a:solidFill>
              <a:latin typeface="Times"/>
              <a:ea typeface="Times"/>
              <a:cs typeface="Times"/>
              <a:sym typeface="Times"/>
            </a:endParaRPr>
          </a:p>
        </p:txBody>
      </p:sp>
      <p:sp>
        <p:nvSpPr>
          <p:cNvPr id="347" name="Google Shape;347;p22"/>
          <p:cNvSpPr txBox="1"/>
          <p:nvPr/>
        </p:nvSpPr>
        <p:spPr>
          <a:xfrm>
            <a:off x="6217925" y="3201075"/>
            <a:ext cx="2097600" cy="1384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Dine-in expected for Fall 2021</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(vaccine distribution)</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Limited dine-in before Fall 2021, dependent on demand and legal restrictions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F2F2F"/>
              </a:solidFill>
              <a:latin typeface="Times"/>
              <a:ea typeface="Times"/>
              <a:cs typeface="Times"/>
              <a:sym typeface="Times"/>
            </a:endParaRPr>
          </a:p>
        </p:txBody>
      </p:sp>
      <p:pic>
        <p:nvPicPr>
          <p:cNvPr id="348" name="Google Shape;348;p22"/>
          <p:cNvPicPr preferRelativeResize="0"/>
          <p:nvPr/>
        </p:nvPicPr>
        <p:blipFill>
          <a:blip r:embed="rId6">
            <a:alphaModFix/>
          </a:blip>
          <a:stretch>
            <a:fillRect/>
          </a:stretch>
        </p:blipFill>
        <p:spPr>
          <a:xfrm>
            <a:off x="4521175" y="1182863"/>
            <a:ext cx="1590300" cy="1574725"/>
          </a:xfrm>
          <a:prstGeom prst="rect">
            <a:avLst/>
          </a:prstGeom>
          <a:noFill/>
          <a:ln>
            <a:noFill/>
          </a:ln>
        </p:spPr>
      </p:pic>
      <p:sp>
        <p:nvSpPr>
          <p:cNvPr id="349" name="Google Shape;349;p22"/>
          <p:cNvSpPr/>
          <p:nvPr/>
        </p:nvSpPr>
        <p:spPr>
          <a:xfrm>
            <a:off x="2533813" y="1209038"/>
            <a:ext cx="1590300" cy="1526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22"/>
          <p:cNvSpPr/>
          <p:nvPr/>
        </p:nvSpPr>
        <p:spPr>
          <a:xfrm>
            <a:off x="4529100" y="1182850"/>
            <a:ext cx="1566300" cy="15990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2"/>
          <p:cNvSpPr/>
          <p:nvPr/>
        </p:nvSpPr>
        <p:spPr>
          <a:xfrm>
            <a:off x="6524375" y="1208900"/>
            <a:ext cx="1590300" cy="1526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52" name="Google Shape;352;p22"/>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22"/>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Re-Opening</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3"/>
          <p:cNvSpPr txBox="1"/>
          <p:nvPr>
            <p:ph type="ctrTitle"/>
          </p:nvPr>
        </p:nvSpPr>
        <p:spPr>
          <a:xfrm>
            <a:off x="351125" y="246675"/>
            <a:ext cx="68433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b="1" lang="en" sz="2000">
                <a:solidFill>
                  <a:srgbClr val="000000"/>
                </a:solidFill>
                <a:latin typeface="Times"/>
                <a:ea typeface="Times"/>
                <a:cs typeface="Times"/>
                <a:sym typeface="Times"/>
              </a:rPr>
              <a:t>People Over Profit</a:t>
            </a:r>
            <a:r>
              <a:rPr lang="en" sz="2000">
                <a:solidFill>
                  <a:srgbClr val="000000"/>
                </a:solidFill>
                <a:latin typeface="Times"/>
                <a:ea typeface="Times"/>
                <a:cs typeface="Times"/>
                <a:sym typeface="Times"/>
              </a:rPr>
              <a:t>: investment in restaurant talents and advancing career opportunities</a:t>
            </a:r>
            <a:endParaRPr sz="2000">
              <a:solidFill>
                <a:srgbClr val="000000"/>
              </a:solidFill>
              <a:latin typeface="Times"/>
              <a:ea typeface="Times"/>
              <a:cs typeface="Times"/>
              <a:sym typeface="Times"/>
            </a:endParaRPr>
          </a:p>
        </p:txBody>
      </p:sp>
      <p:grpSp>
        <p:nvGrpSpPr>
          <p:cNvPr id="359" name="Google Shape;359;p23"/>
          <p:cNvGrpSpPr/>
          <p:nvPr/>
        </p:nvGrpSpPr>
        <p:grpSpPr>
          <a:xfrm>
            <a:off x="454238" y="1315250"/>
            <a:ext cx="1970400" cy="3184025"/>
            <a:chOff x="438225" y="1163775"/>
            <a:chExt cx="1970400" cy="3184025"/>
          </a:xfrm>
        </p:grpSpPr>
        <p:sp>
          <p:nvSpPr>
            <p:cNvPr id="360" name="Google Shape;360;p23"/>
            <p:cNvSpPr/>
            <p:nvPr/>
          </p:nvSpPr>
          <p:spPr>
            <a:xfrm>
              <a:off x="438225" y="1474100"/>
              <a:ext cx="1970400" cy="2873700"/>
            </a:xfrm>
            <a:prstGeom prst="rect">
              <a:avLst/>
            </a:prstGeom>
            <a:solidFill>
              <a:srgbClr val="FE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txBox="1"/>
            <p:nvPr/>
          </p:nvSpPr>
          <p:spPr>
            <a:xfrm>
              <a:off x="478125" y="1683575"/>
              <a:ext cx="1890600" cy="22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Past employees will be given </a:t>
              </a:r>
              <a:r>
                <a:rPr b="1" lang="en" sz="1200">
                  <a:solidFill>
                    <a:schemeClr val="dk1"/>
                  </a:solidFill>
                  <a:latin typeface="Times New Roman"/>
                  <a:ea typeface="Times New Roman"/>
                  <a:cs typeface="Times New Roman"/>
                  <a:sym typeface="Times New Roman"/>
                </a:rPr>
                <a:t>p</a:t>
              </a:r>
              <a:r>
                <a:rPr b="1" lang="en" sz="1200">
                  <a:solidFill>
                    <a:schemeClr val="dk1"/>
                  </a:solidFill>
                  <a:latin typeface="Times New Roman"/>
                  <a:ea typeface="Times New Roman"/>
                  <a:cs typeface="Times New Roman"/>
                  <a:sym typeface="Times New Roman"/>
                </a:rPr>
                <a:t>riority consider-</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ation </a:t>
              </a:r>
              <a:r>
                <a:rPr lang="en" sz="1200">
                  <a:solidFill>
                    <a:schemeClr val="dk1"/>
                  </a:solidFill>
                  <a:latin typeface="Times New Roman"/>
                  <a:ea typeface="Times New Roman"/>
                  <a:cs typeface="Times New Roman"/>
                  <a:sym typeface="Times New Roman"/>
                </a:rPr>
                <a:t>for future positions. </a:t>
              </a:r>
              <a:r>
                <a:rPr lang="en" sz="1200">
                  <a:solidFill>
                    <a:schemeClr val="dk1"/>
                  </a:solidFill>
                  <a:latin typeface="Times New Roman"/>
                  <a:ea typeface="Times New Roman"/>
                  <a:cs typeface="Times New Roman"/>
                  <a:sym typeface="Times New Roman"/>
                </a:rPr>
                <a:t>To further show commitment to the employees, we recommend the owner to </a:t>
              </a:r>
              <a:r>
                <a:rPr b="1" lang="en" sz="1200">
                  <a:solidFill>
                    <a:schemeClr val="dk1"/>
                  </a:solidFill>
                  <a:latin typeface="Times New Roman"/>
                  <a:ea typeface="Times New Roman"/>
                  <a:cs typeface="Times New Roman"/>
                  <a:sym typeface="Times New Roman"/>
                </a:rPr>
                <a:t>allocate her own salary</a:t>
              </a:r>
              <a:r>
                <a:rPr lang="en" sz="1200">
                  <a:solidFill>
                    <a:schemeClr val="dk1"/>
                  </a:solidFill>
                  <a:latin typeface="Times New Roman"/>
                  <a:ea typeface="Times New Roman"/>
                  <a:cs typeface="Times New Roman"/>
                  <a:sym typeface="Times New Roman"/>
                </a:rPr>
                <a:t> to help her laid-off employees. </a:t>
              </a:r>
              <a:endParaRPr sz="1200">
                <a:solidFill>
                  <a:schemeClr val="dk1"/>
                </a:solidFill>
                <a:latin typeface="Times New Roman"/>
                <a:ea typeface="Times New Roman"/>
                <a:cs typeface="Times New Roman"/>
                <a:sym typeface="Times New Roman"/>
              </a:endParaRPr>
            </a:p>
          </p:txBody>
        </p:sp>
        <p:sp>
          <p:nvSpPr>
            <p:cNvPr id="362" name="Google Shape;362;p23"/>
            <p:cNvSpPr txBox="1"/>
            <p:nvPr/>
          </p:nvSpPr>
          <p:spPr>
            <a:xfrm>
              <a:off x="594675" y="3919675"/>
              <a:ext cx="1672800" cy="2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Communication</a:t>
              </a:r>
              <a:endParaRPr b="1" sz="1200">
                <a:latin typeface="Times New Roman"/>
                <a:ea typeface="Times New Roman"/>
                <a:cs typeface="Times New Roman"/>
                <a:sym typeface="Times New Roman"/>
              </a:endParaRPr>
            </a:p>
          </p:txBody>
        </p:sp>
        <p:sp>
          <p:nvSpPr>
            <p:cNvPr id="363" name="Google Shape;363;p23"/>
            <p:cNvSpPr/>
            <p:nvPr/>
          </p:nvSpPr>
          <p:spPr>
            <a:xfrm>
              <a:off x="1064175" y="1163775"/>
              <a:ext cx="645900" cy="565200"/>
            </a:xfrm>
            <a:prstGeom prst="rect">
              <a:avLst/>
            </a:prstGeom>
            <a:solidFill>
              <a:srgbClr val="FE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23"/>
            <p:cNvPicPr preferRelativeResize="0"/>
            <p:nvPr/>
          </p:nvPicPr>
          <p:blipFill>
            <a:blip r:embed="rId3">
              <a:alphaModFix/>
            </a:blip>
            <a:stretch>
              <a:fillRect/>
            </a:stretch>
          </p:blipFill>
          <p:spPr>
            <a:xfrm>
              <a:off x="1149938" y="1209188"/>
              <a:ext cx="474375" cy="474375"/>
            </a:xfrm>
            <a:prstGeom prst="rect">
              <a:avLst/>
            </a:prstGeom>
            <a:noFill/>
            <a:ln>
              <a:noFill/>
            </a:ln>
          </p:spPr>
        </p:pic>
      </p:grpSp>
      <p:sp>
        <p:nvSpPr>
          <p:cNvPr id="365" name="Google Shape;365;p23"/>
          <p:cNvSpPr/>
          <p:nvPr/>
        </p:nvSpPr>
        <p:spPr>
          <a:xfrm>
            <a:off x="2542613" y="1625575"/>
            <a:ext cx="1970400" cy="2873700"/>
          </a:xfrm>
          <a:prstGeom prst="rect">
            <a:avLst/>
          </a:prstGeom>
          <a:solidFill>
            <a:srgbClr val="FFFFFF"/>
          </a:solidFill>
          <a:ln cap="flat" cmpd="sng" w="19050">
            <a:solidFill>
              <a:srgbClr val="FEDD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txBox="1"/>
          <p:nvPr/>
        </p:nvSpPr>
        <p:spPr>
          <a:xfrm>
            <a:off x="2582513" y="1835050"/>
            <a:ext cx="1890600" cy="22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Professional training </a:t>
            </a:r>
            <a:r>
              <a:rPr lang="en" sz="1200">
                <a:solidFill>
                  <a:schemeClr val="dk1"/>
                </a:solidFill>
                <a:latin typeface="Times New Roman"/>
                <a:ea typeface="Times New Roman"/>
                <a:cs typeface="Times New Roman"/>
                <a:sym typeface="Times New Roman"/>
              </a:rPr>
              <a:t>to prepare chefs for omakase services. We will allocate up to $8000 per month for training costs and provide in-training chefs with a </a:t>
            </a:r>
            <a:r>
              <a:rPr b="1" lang="en" sz="1200">
                <a:solidFill>
                  <a:schemeClr val="dk1"/>
                </a:solidFill>
                <a:latin typeface="Times New Roman"/>
                <a:ea typeface="Times New Roman"/>
                <a:cs typeface="Times New Roman"/>
                <a:sym typeface="Times New Roman"/>
              </a:rPr>
              <a:t>weekly stipend</a:t>
            </a:r>
            <a:r>
              <a:rPr lang="en" sz="1200">
                <a:solidFill>
                  <a:schemeClr val="dk1"/>
                </a:solidFill>
                <a:latin typeface="Times New Roman"/>
                <a:ea typeface="Times New Roman"/>
                <a:cs typeface="Times New Roman"/>
                <a:sym typeface="Times New Roman"/>
              </a:rPr>
              <a:t>. Upon reopening, dine-in chefs will also receive a </a:t>
            </a:r>
            <a:r>
              <a:rPr b="1" lang="en" sz="1200">
                <a:solidFill>
                  <a:schemeClr val="dk1"/>
                </a:solidFill>
                <a:latin typeface="Times New Roman"/>
                <a:ea typeface="Times New Roman"/>
                <a:cs typeface="Times New Roman"/>
                <a:sym typeface="Times New Roman"/>
              </a:rPr>
              <a:t>salary increase</a:t>
            </a:r>
            <a:r>
              <a:rPr lang="en" sz="1200">
                <a:solidFill>
                  <a:schemeClr val="dk1"/>
                </a:solidFill>
                <a:latin typeface="Times New Roman"/>
                <a:ea typeface="Times New Roman"/>
                <a:cs typeface="Times New Roman"/>
                <a:sym typeface="Times New Roman"/>
              </a:rPr>
              <a:t> by $4/hr.</a:t>
            </a:r>
            <a:endParaRPr sz="1200">
              <a:solidFill>
                <a:schemeClr val="dk1"/>
              </a:solidFill>
              <a:latin typeface="Times New Roman"/>
              <a:ea typeface="Times New Roman"/>
              <a:cs typeface="Times New Roman"/>
              <a:sym typeface="Times New Roman"/>
            </a:endParaRPr>
          </a:p>
        </p:txBody>
      </p:sp>
      <p:sp>
        <p:nvSpPr>
          <p:cNvPr id="367" name="Google Shape;367;p23"/>
          <p:cNvSpPr txBox="1"/>
          <p:nvPr/>
        </p:nvSpPr>
        <p:spPr>
          <a:xfrm>
            <a:off x="2699063" y="4071150"/>
            <a:ext cx="1672800" cy="28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Career Advancement</a:t>
            </a:r>
            <a:endParaRPr b="1" sz="1200">
              <a:latin typeface="Times New Roman"/>
              <a:ea typeface="Times New Roman"/>
              <a:cs typeface="Times New Roman"/>
              <a:sym typeface="Times New Roman"/>
            </a:endParaRPr>
          </a:p>
        </p:txBody>
      </p:sp>
      <p:sp>
        <p:nvSpPr>
          <p:cNvPr id="368" name="Google Shape;368;p23"/>
          <p:cNvSpPr/>
          <p:nvPr/>
        </p:nvSpPr>
        <p:spPr>
          <a:xfrm>
            <a:off x="3168563" y="1315250"/>
            <a:ext cx="645900" cy="565200"/>
          </a:xfrm>
          <a:prstGeom prst="rect">
            <a:avLst/>
          </a:prstGeom>
          <a:solidFill>
            <a:srgbClr val="FFFFFF"/>
          </a:solidFill>
          <a:ln cap="flat" cmpd="sng" w="19050">
            <a:solidFill>
              <a:srgbClr val="FEDD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23"/>
          <p:cNvPicPr preferRelativeResize="0"/>
          <p:nvPr/>
        </p:nvPicPr>
        <p:blipFill>
          <a:blip r:embed="rId4">
            <a:alphaModFix/>
          </a:blip>
          <a:stretch>
            <a:fillRect/>
          </a:stretch>
        </p:blipFill>
        <p:spPr>
          <a:xfrm>
            <a:off x="3254325" y="1370888"/>
            <a:ext cx="474374" cy="474374"/>
          </a:xfrm>
          <a:prstGeom prst="rect">
            <a:avLst/>
          </a:prstGeom>
          <a:noFill/>
          <a:ln>
            <a:noFill/>
          </a:ln>
        </p:spPr>
      </p:pic>
      <p:grpSp>
        <p:nvGrpSpPr>
          <p:cNvPr id="370" name="Google Shape;370;p23"/>
          <p:cNvGrpSpPr/>
          <p:nvPr/>
        </p:nvGrpSpPr>
        <p:grpSpPr>
          <a:xfrm>
            <a:off x="4630988" y="1315250"/>
            <a:ext cx="1970400" cy="3184025"/>
            <a:chOff x="4764975" y="1125213"/>
            <a:chExt cx="1970400" cy="3184025"/>
          </a:xfrm>
        </p:grpSpPr>
        <p:sp>
          <p:nvSpPr>
            <p:cNvPr id="371" name="Google Shape;371;p23"/>
            <p:cNvSpPr/>
            <p:nvPr/>
          </p:nvSpPr>
          <p:spPr>
            <a:xfrm>
              <a:off x="4764975" y="1435538"/>
              <a:ext cx="1970400" cy="2873700"/>
            </a:xfrm>
            <a:prstGeom prst="rect">
              <a:avLst/>
            </a:prstGeom>
            <a:solidFill>
              <a:srgbClr val="FE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txBox="1"/>
            <p:nvPr/>
          </p:nvSpPr>
          <p:spPr>
            <a:xfrm>
              <a:off x="4804875" y="1645013"/>
              <a:ext cx="1890600" cy="22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To ensure that all of our employees can arrive to work safely, we will provide </a:t>
              </a:r>
              <a:r>
                <a:rPr b="1" lang="en" sz="1200">
                  <a:solidFill>
                    <a:schemeClr val="dk1"/>
                  </a:solidFill>
                  <a:latin typeface="Times New Roman"/>
                  <a:ea typeface="Times New Roman"/>
                  <a:cs typeface="Times New Roman"/>
                  <a:sym typeface="Times New Roman"/>
                </a:rPr>
                <a:t>carpool, housing stipends, and COVID-19 hazard pay</a:t>
              </a:r>
              <a:r>
                <a:rPr lang="en" sz="1200">
                  <a:solidFill>
                    <a:schemeClr val="dk1"/>
                  </a:solidFill>
                  <a:latin typeface="Times New Roman"/>
                  <a:ea typeface="Times New Roman"/>
                  <a:cs typeface="Times New Roman"/>
                  <a:sym typeface="Times New Roman"/>
                </a:rPr>
                <a:t> to alleviate our employees’ </a:t>
              </a:r>
              <a:r>
                <a:rPr b="1" lang="en" sz="1200">
                  <a:solidFill>
                    <a:schemeClr val="dk1"/>
                  </a:solidFill>
                  <a:latin typeface="Times New Roman"/>
                  <a:ea typeface="Times New Roman"/>
                  <a:cs typeface="Times New Roman"/>
                  <a:sym typeface="Times New Roman"/>
                </a:rPr>
                <a:t>stress </a:t>
              </a:r>
              <a:r>
                <a:rPr lang="en" sz="1200">
                  <a:solidFill>
                    <a:schemeClr val="dk1"/>
                  </a:solidFill>
                  <a:latin typeface="Times New Roman"/>
                  <a:ea typeface="Times New Roman"/>
                  <a:cs typeface="Times New Roman"/>
                  <a:sym typeface="Times New Roman"/>
                </a:rPr>
                <a:t>in transitioning during this difficult time.</a:t>
              </a:r>
              <a:endParaRPr sz="1200">
                <a:solidFill>
                  <a:schemeClr val="dk1"/>
                </a:solidFill>
                <a:latin typeface="Times New Roman"/>
                <a:ea typeface="Times New Roman"/>
                <a:cs typeface="Times New Roman"/>
                <a:sym typeface="Times New Roman"/>
              </a:endParaRPr>
            </a:p>
          </p:txBody>
        </p:sp>
        <p:sp>
          <p:nvSpPr>
            <p:cNvPr id="373" name="Google Shape;373;p23"/>
            <p:cNvSpPr txBox="1"/>
            <p:nvPr/>
          </p:nvSpPr>
          <p:spPr>
            <a:xfrm>
              <a:off x="4921425" y="3881113"/>
              <a:ext cx="1672800" cy="2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Employee Benefits</a:t>
              </a:r>
              <a:endParaRPr b="1" sz="1200">
                <a:latin typeface="Times New Roman"/>
                <a:ea typeface="Times New Roman"/>
                <a:cs typeface="Times New Roman"/>
                <a:sym typeface="Times New Roman"/>
              </a:endParaRPr>
            </a:p>
          </p:txBody>
        </p:sp>
        <p:sp>
          <p:nvSpPr>
            <p:cNvPr id="374" name="Google Shape;374;p23"/>
            <p:cNvSpPr/>
            <p:nvPr/>
          </p:nvSpPr>
          <p:spPr>
            <a:xfrm>
              <a:off x="5390925" y="1125213"/>
              <a:ext cx="645900" cy="565200"/>
            </a:xfrm>
            <a:prstGeom prst="rect">
              <a:avLst/>
            </a:prstGeom>
            <a:solidFill>
              <a:srgbClr val="FE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23"/>
            <p:cNvPicPr preferRelativeResize="0"/>
            <p:nvPr/>
          </p:nvPicPr>
          <p:blipFill>
            <a:blip r:embed="rId5">
              <a:alphaModFix/>
            </a:blip>
            <a:stretch>
              <a:fillRect/>
            </a:stretch>
          </p:blipFill>
          <p:spPr>
            <a:xfrm>
              <a:off x="5476688" y="1180850"/>
              <a:ext cx="474375" cy="474375"/>
            </a:xfrm>
            <a:prstGeom prst="rect">
              <a:avLst/>
            </a:prstGeom>
            <a:noFill/>
            <a:ln>
              <a:noFill/>
            </a:ln>
          </p:spPr>
        </p:pic>
      </p:grpSp>
      <p:grpSp>
        <p:nvGrpSpPr>
          <p:cNvPr id="376" name="Google Shape;376;p23"/>
          <p:cNvGrpSpPr/>
          <p:nvPr/>
        </p:nvGrpSpPr>
        <p:grpSpPr>
          <a:xfrm>
            <a:off x="6719363" y="1315250"/>
            <a:ext cx="1970400" cy="3184025"/>
            <a:chOff x="6703350" y="1086650"/>
            <a:chExt cx="1970400" cy="3184025"/>
          </a:xfrm>
        </p:grpSpPr>
        <p:sp>
          <p:nvSpPr>
            <p:cNvPr id="377" name="Google Shape;377;p23"/>
            <p:cNvSpPr/>
            <p:nvPr/>
          </p:nvSpPr>
          <p:spPr>
            <a:xfrm>
              <a:off x="6703350" y="1396975"/>
              <a:ext cx="1970400" cy="2873700"/>
            </a:xfrm>
            <a:prstGeom prst="rect">
              <a:avLst/>
            </a:prstGeom>
            <a:noFill/>
            <a:ln cap="flat" cmpd="sng" w="19050">
              <a:solidFill>
                <a:srgbClr val="FEDD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txBox="1"/>
            <p:nvPr/>
          </p:nvSpPr>
          <p:spPr>
            <a:xfrm>
              <a:off x="6743250" y="1606450"/>
              <a:ext cx="1890600" cy="22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To help our team build and stay connected during the COVID-19, we will implement </a:t>
              </a:r>
              <a:r>
                <a:rPr b="1" lang="en" sz="1200">
                  <a:solidFill>
                    <a:schemeClr val="dk1"/>
                  </a:solidFill>
                  <a:latin typeface="Times New Roman"/>
                  <a:ea typeface="Times New Roman"/>
                  <a:cs typeface="Times New Roman"/>
                  <a:sym typeface="Times New Roman"/>
                </a:rPr>
                <a:t>all expenses paid omakase practice sessions</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weekly virtual </a:t>
              </a:r>
              <a:r>
                <a:rPr b="1" lang="en" sz="1200">
                  <a:solidFill>
                    <a:schemeClr val="dk1"/>
                  </a:solidFill>
                  <a:latin typeface="Times New Roman"/>
                  <a:ea typeface="Times New Roman"/>
                  <a:cs typeface="Times New Roman"/>
                  <a:sym typeface="Times New Roman"/>
                </a:rPr>
                <a:t>happy hours</a:t>
              </a:r>
              <a:r>
                <a:rPr lang="en" sz="1200">
                  <a:solidFill>
                    <a:schemeClr val="dk1"/>
                  </a:solidFill>
                  <a:latin typeface="Times New Roman"/>
                  <a:ea typeface="Times New Roman"/>
                  <a:cs typeface="Times New Roman"/>
                  <a:sym typeface="Times New Roman"/>
                </a:rPr>
                <a:t>, and weekly mental health webinars.</a:t>
              </a:r>
              <a:endParaRPr sz="1200">
                <a:solidFill>
                  <a:schemeClr val="dk1"/>
                </a:solidFill>
                <a:latin typeface="Times New Roman"/>
                <a:ea typeface="Times New Roman"/>
                <a:cs typeface="Times New Roman"/>
                <a:sym typeface="Times New Roman"/>
              </a:endParaRPr>
            </a:p>
          </p:txBody>
        </p:sp>
        <p:sp>
          <p:nvSpPr>
            <p:cNvPr id="379" name="Google Shape;379;p23"/>
            <p:cNvSpPr txBox="1"/>
            <p:nvPr/>
          </p:nvSpPr>
          <p:spPr>
            <a:xfrm>
              <a:off x="6859800" y="3842550"/>
              <a:ext cx="1672800" cy="28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Team Building</a:t>
              </a:r>
              <a:endParaRPr b="1" sz="1200">
                <a:latin typeface="Times New Roman"/>
                <a:ea typeface="Times New Roman"/>
                <a:cs typeface="Times New Roman"/>
                <a:sym typeface="Times New Roman"/>
              </a:endParaRPr>
            </a:p>
          </p:txBody>
        </p:sp>
        <p:sp>
          <p:nvSpPr>
            <p:cNvPr id="380" name="Google Shape;380;p23"/>
            <p:cNvSpPr/>
            <p:nvPr/>
          </p:nvSpPr>
          <p:spPr>
            <a:xfrm>
              <a:off x="7329300" y="1086650"/>
              <a:ext cx="645900" cy="565200"/>
            </a:xfrm>
            <a:prstGeom prst="rect">
              <a:avLst/>
            </a:prstGeom>
            <a:solidFill>
              <a:srgbClr val="FFFFFF"/>
            </a:solidFill>
            <a:ln cap="flat" cmpd="sng" w="19050">
              <a:solidFill>
                <a:srgbClr val="FEDD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23"/>
            <p:cNvPicPr preferRelativeResize="0"/>
            <p:nvPr/>
          </p:nvPicPr>
          <p:blipFill>
            <a:blip r:embed="rId6">
              <a:alphaModFix/>
            </a:blip>
            <a:stretch>
              <a:fillRect/>
            </a:stretch>
          </p:blipFill>
          <p:spPr>
            <a:xfrm>
              <a:off x="7415063" y="1132063"/>
              <a:ext cx="474375" cy="474375"/>
            </a:xfrm>
            <a:prstGeom prst="rect">
              <a:avLst/>
            </a:prstGeom>
            <a:noFill/>
            <a:ln>
              <a:noFill/>
            </a:ln>
          </p:spPr>
        </p:pic>
      </p:grpSp>
      <p:cxnSp>
        <p:nvCxnSpPr>
          <p:cNvPr id="382" name="Google Shape;382;p23"/>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23"/>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Culture</a:t>
            </a:r>
            <a:endParaRPr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4"/>
          <p:cNvSpPr txBox="1"/>
          <p:nvPr>
            <p:ph type="ctrTitle"/>
          </p:nvPr>
        </p:nvSpPr>
        <p:spPr>
          <a:xfrm>
            <a:off x="373325" y="139175"/>
            <a:ext cx="8256600" cy="550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Financial Strategy:</a:t>
            </a:r>
            <a:r>
              <a:rPr lang="en" sz="2000">
                <a:solidFill>
                  <a:srgbClr val="000000"/>
                </a:solidFill>
                <a:latin typeface="Times"/>
                <a:ea typeface="Times"/>
                <a:cs typeface="Times"/>
                <a:sym typeface="Times"/>
              </a:rPr>
              <a:t> maximize synergy and minimize risks</a:t>
            </a:r>
            <a:endParaRPr sz="2000">
              <a:solidFill>
                <a:srgbClr val="000000"/>
              </a:solidFill>
              <a:latin typeface="Times"/>
              <a:ea typeface="Times"/>
              <a:cs typeface="Times"/>
              <a:sym typeface="Times"/>
            </a:endParaRPr>
          </a:p>
        </p:txBody>
      </p:sp>
      <p:graphicFrame>
        <p:nvGraphicFramePr>
          <p:cNvPr id="389" name="Google Shape;389;p24"/>
          <p:cNvGraphicFramePr/>
          <p:nvPr/>
        </p:nvGraphicFramePr>
        <p:xfrm>
          <a:off x="1542088" y="950375"/>
          <a:ext cx="3000000" cy="3000000"/>
        </p:xfrm>
        <a:graphic>
          <a:graphicData uri="http://schemas.openxmlformats.org/drawingml/2006/table">
            <a:tbl>
              <a:tblPr>
                <a:noFill/>
                <a:tableStyleId>{37DFA433-B868-4F8A-BC5A-4873AE61DCBC}</a:tableStyleId>
              </a:tblPr>
              <a:tblGrid>
                <a:gridCol w="941775"/>
                <a:gridCol w="941775"/>
                <a:gridCol w="941775"/>
              </a:tblGrid>
              <a:tr h="3187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20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390" name="Google Shape;390;p24"/>
          <p:cNvGraphicFramePr/>
          <p:nvPr/>
        </p:nvGraphicFramePr>
        <p:xfrm>
          <a:off x="459838" y="1212000"/>
          <a:ext cx="3000000" cy="3000000"/>
        </p:xfrm>
        <a:graphic>
          <a:graphicData uri="http://schemas.openxmlformats.org/drawingml/2006/table">
            <a:tbl>
              <a:tblPr>
                <a:noFill/>
                <a:tableStyleId>{37DFA433-B868-4F8A-BC5A-4873AE61DCBC}</a:tableStyleId>
              </a:tblPr>
              <a:tblGrid>
                <a:gridCol w="1281100"/>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Chefs</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Waiters</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Delivery Drivers</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Chefs-In-Training</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91" name="Google Shape;391;p24"/>
          <p:cNvSpPr/>
          <p:nvPr/>
        </p:nvSpPr>
        <p:spPr>
          <a:xfrm>
            <a:off x="1901688" y="20456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1904088" y="13800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a:off x="2037688" y="20456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1903288" y="24114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2039288" y="24114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a:off x="2851963" y="20456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a:off x="2987963" y="20456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a:off x="2715963" y="24114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2851963" y="24114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2987963" y="24114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3123963" y="24114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3659488" y="17095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3795488" y="17095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3931488" y="17095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4067488" y="17095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3659488" y="14303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3795488" y="14303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3931488" y="14303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4067488" y="14303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3659500" y="13120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3795500" y="13120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a:off x="3931500" y="13120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4067500" y="13120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2849788" y="13712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2985788" y="13712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3795500" y="20510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3931500" y="20510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 name="Google Shape;418;p24"/>
          <p:cNvCxnSpPr/>
          <p:nvPr/>
        </p:nvCxnSpPr>
        <p:spPr>
          <a:xfrm rot="10800000">
            <a:off x="503725" y="1240350"/>
            <a:ext cx="3936300" cy="600"/>
          </a:xfrm>
          <a:prstGeom prst="straightConnector1">
            <a:avLst/>
          </a:prstGeom>
          <a:noFill/>
          <a:ln cap="flat" cmpd="sng" w="9525">
            <a:solidFill>
              <a:srgbClr val="99242C"/>
            </a:solidFill>
            <a:prstDash val="solid"/>
            <a:round/>
            <a:headEnd len="med" w="med" type="none"/>
            <a:tailEnd len="med" w="med" type="none"/>
          </a:ln>
        </p:spPr>
      </p:cxnSp>
      <p:cxnSp>
        <p:nvCxnSpPr>
          <p:cNvPr id="419" name="Google Shape;419;p24"/>
          <p:cNvCxnSpPr/>
          <p:nvPr/>
        </p:nvCxnSpPr>
        <p:spPr>
          <a:xfrm rot="10800000">
            <a:off x="503725" y="1592087"/>
            <a:ext cx="3936300" cy="600"/>
          </a:xfrm>
          <a:prstGeom prst="straightConnector1">
            <a:avLst/>
          </a:prstGeom>
          <a:noFill/>
          <a:ln cap="flat" cmpd="sng" w="9525">
            <a:solidFill>
              <a:srgbClr val="99242C"/>
            </a:solidFill>
            <a:prstDash val="solid"/>
            <a:round/>
            <a:headEnd len="med" w="med" type="none"/>
            <a:tailEnd len="med" w="med" type="none"/>
          </a:ln>
        </p:spPr>
      </p:cxnSp>
      <p:cxnSp>
        <p:nvCxnSpPr>
          <p:cNvPr id="420" name="Google Shape;420;p24"/>
          <p:cNvCxnSpPr/>
          <p:nvPr/>
        </p:nvCxnSpPr>
        <p:spPr>
          <a:xfrm rot="10800000">
            <a:off x="503725" y="1928175"/>
            <a:ext cx="3936300" cy="600"/>
          </a:xfrm>
          <a:prstGeom prst="straightConnector1">
            <a:avLst/>
          </a:prstGeom>
          <a:noFill/>
          <a:ln cap="flat" cmpd="sng" w="9525">
            <a:solidFill>
              <a:srgbClr val="99242C"/>
            </a:solidFill>
            <a:prstDash val="solid"/>
            <a:round/>
            <a:headEnd len="med" w="med" type="none"/>
            <a:tailEnd len="med" w="med" type="none"/>
          </a:ln>
        </p:spPr>
      </p:cxnSp>
      <p:cxnSp>
        <p:nvCxnSpPr>
          <p:cNvPr id="421" name="Google Shape;421;p24"/>
          <p:cNvCxnSpPr/>
          <p:nvPr/>
        </p:nvCxnSpPr>
        <p:spPr>
          <a:xfrm rot="10800000">
            <a:off x="503725" y="2246975"/>
            <a:ext cx="3936300" cy="600"/>
          </a:xfrm>
          <a:prstGeom prst="straightConnector1">
            <a:avLst/>
          </a:prstGeom>
          <a:noFill/>
          <a:ln cap="flat" cmpd="sng" w="9525">
            <a:solidFill>
              <a:srgbClr val="99242C"/>
            </a:solidFill>
            <a:prstDash val="solid"/>
            <a:round/>
            <a:headEnd len="med" w="med" type="none"/>
            <a:tailEnd len="med" w="med" type="none"/>
          </a:ln>
        </p:spPr>
      </p:cxnSp>
      <p:sp>
        <p:nvSpPr>
          <p:cNvPr id="422" name="Google Shape;422;p24"/>
          <p:cNvSpPr txBox="1"/>
          <p:nvPr/>
        </p:nvSpPr>
        <p:spPr>
          <a:xfrm>
            <a:off x="503850" y="712550"/>
            <a:ext cx="39363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Number of Employee Shifts</a:t>
            </a:r>
            <a:endParaRPr b="1">
              <a:solidFill>
                <a:srgbClr val="FFFFFF"/>
              </a:solidFill>
              <a:latin typeface="Times New Roman"/>
              <a:ea typeface="Times New Roman"/>
              <a:cs typeface="Times New Roman"/>
              <a:sym typeface="Times New Roman"/>
            </a:endParaRPr>
          </a:p>
        </p:txBody>
      </p:sp>
      <p:sp>
        <p:nvSpPr>
          <p:cNvPr id="423" name="Google Shape;423;p24"/>
          <p:cNvSpPr/>
          <p:nvPr/>
        </p:nvSpPr>
        <p:spPr>
          <a:xfrm>
            <a:off x="1618425" y="1043813"/>
            <a:ext cx="841800" cy="128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2020 Q3</a:t>
            </a:r>
            <a:endParaRPr/>
          </a:p>
        </p:txBody>
      </p:sp>
      <p:sp>
        <p:nvSpPr>
          <p:cNvPr id="424" name="Google Shape;424;p24"/>
          <p:cNvSpPr/>
          <p:nvPr/>
        </p:nvSpPr>
        <p:spPr>
          <a:xfrm>
            <a:off x="2552800" y="1037488"/>
            <a:ext cx="841800" cy="128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2021 Q1</a:t>
            </a:r>
            <a:endParaRPr sz="800">
              <a:solidFill>
                <a:schemeClr val="dk1"/>
              </a:solidFill>
              <a:latin typeface="Times New Roman"/>
              <a:ea typeface="Times New Roman"/>
              <a:cs typeface="Times New Roman"/>
              <a:sym typeface="Times New Roman"/>
            </a:endParaRPr>
          </a:p>
        </p:txBody>
      </p:sp>
      <p:sp>
        <p:nvSpPr>
          <p:cNvPr id="425" name="Google Shape;425;p24"/>
          <p:cNvSpPr/>
          <p:nvPr/>
        </p:nvSpPr>
        <p:spPr>
          <a:xfrm>
            <a:off x="3487175" y="1037488"/>
            <a:ext cx="841800" cy="128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2021 Q4</a:t>
            </a:r>
            <a:endParaRPr>
              <a:solidFill>
                <a:schemeClr val="dk1"/>
              </a:solidFill>
            </a:endParaRPr>
          </a:p>
        </p:txBody>
      </p:sp>
      <p:sp>
        <p:nvSpPr>
          <p:cNvPr id="426" name="Google Shape;426;p24"/>
          <p:cNvSpPr txBox="1"/>
          <p:nvPr/>
        </p:nvSpPr>
        <p:spPr>
          <a:xfrm>
            <a:off x="503850" y="2643550"/>
            <a:ext cx="39363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Financial Analysis</a:t>
            </a:r>
            <a:endParaRPr b="1">
              <a:solidFill>
                <a:srgbClr val="FFFFFF"/>
              </a:solidFill>
              <a:latin typeface="Times New Roman"/>
              <a:ea typeface="Times New Roman"/>
              <a:cs typeface="Times New Roman"/>
              <a:sym typeface="Times New Roman"/>
            </a:endParaRPr>
          </a:p>
        </p:txBody>
      </p:sp>
      <p:graphicFrame>
        <p:nvGraphicFramePr>
          <p:cNvPr id="427" name="Google Shape;427;p24"/>
          <p:cNvGraphicFramePr/>
          <p:nvPr/>
        </p:nvGraphicFramePr>
        <p:xfrm>
          <a:off x="351438" y="3359225"/>
          <a:ext cx="3000000" cy="3000000"/>
        </p:xfrm>
        <a:graphic>
          <a:graphicData uri="http://schemas.openxmlformats.org/drawingml/2006/table">
            <a:tbl>
              <a:tblPr>
                <a:noFill/>
                <a:tableStyleId>{37DFA433-B868-4F8A-BC5A-4873AE61DCBC}</a:tableStyleId>
              </a:tblPr>
              <a:tblGrid>
                <a:gridCol w="1581050"/>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Daily Delivery/Takeout</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Weekly</a:t>
                      </a:r>
                      <a:r>
                        <a:rPr lang="en" sz="1000">
                          <a:latin typeface="Times New Roman"/>
                          <a:ea typeface="Times New Roman"/>
                          <a:cs typeface="Times New Roman"/>
                          <a:sym typeface="Times New Roman"/>
                        </a:rPr>
                        <a:t> Omakase</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Daily Occupancy</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cxnSp>
        <p:nvCxnSpPr>
          <p:cNvPr id="428" name="Google Shape;428;p24"/>
          <p:cNvCxnSpPr/>
          <p:nvPr/>
        </p:nvCxnSpPr>
        <p:spPr>
          <a:xfrm rot="10800000">
            <a:off x="559225" y="3373950"/>
            <a:ext cx="3880800" cy="600"/>
          </a:xfrm>
          <a:prstGeom prst="straightConnector1">
            <a:avLst/>
          </a:prstGeom>
          <a:noFill/>
          <a:ln cap="flat" cmpd="sng" w="9525">
            <a:solidFill>
              <a:srgbClr val="99242C"/>
            </a:solidFill>
            <a:prstDash val="solid"/>
            <a:round/>
            <a:headEnd len="med" w="med" type="none"/>
            <a:tailEnd len="med" w="med" type="none"/>
          </a:ln>
        </p:spPr>
      </p:cxnSp>
      <p:cxnSp>
        <p:nvCxnSpPr>
          <p:cNvPr id="429" name="Google Shape;429;p24"/>
          <p:cNvCxnSpPr/>
          <p:nvPr/>
        </p:nvCxnSpPr>
        <p:spPr>
          <a:xfrm rot="10800000">
            <a:off x="559225" y="3725687"/>
            <a:ext cx="3880800" cy="600"/>
          </a:xfrm>
          <a:prstGeom prst="straightConnector1">
            <a:avLst/>
          </a:prstGeom>
          <a:noFill/>
          <a:ln cap="flat" cmpd="sng" w="9525">
            <a:solidFill>
              <a:srgbClr val="99242C"/>
            </a:solidFill>
            <a:prstDash val="solid"/>
            <a:round/>
            <a:headEnd len="med" w="med" type="none"/>
            <a:tailEnd len="med" w="med" type="none"/>
          </a:ln>
        </p:spPr>
      </p:cxnSp>
      <p:cxnSp>
        <p:nvCxnSpPr>
          <p:cNvPr id="430" name="Google Shape;430;p24"/>
          <p:cNvCxnSpPr/>
          <p:nvPr/>
        </p:nvCxnSpPr>
        <p:spPr>
          <a:xfrm rot="10800000">
            <a:off x="559225" y="4061775"/>
            <a:ext cx="3880800" cy="600"/>
          </a:xfrm>
          <a:prstGeom prst="straightConnector1">
            <a:avLst/>
          </a:prstGeom>
          <a:noFill/>
          <a:ln cap="flat" cmpd="sng" w="9525">
            <a:solidFill>
              <a:srgbClr val="99242C"/>
            </a:solidFill>
            <a:prstDash val="solid"/>
            <a:round/>
            <a:headEnd len="med" w="med" type="none"/>
            <a:tailEnd len="med" w="med" type="none"/>
          </a:ln>
        </p:spPr>
      </p:cxnSp>
      <p:sp>
        <p:nvSpPr>
          <p:cNvPr id="431" name="Google Shape;431;p24"/>
          <p:cNvSpPr/>
          <p:nvPr/>
        </p:nvSpPr>
        <p:spPr>
          <a:xfrm>
            <a:off x="1861700" y="2972650"/>
            <a:ext cx="744600" cy="128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2020 Q3</a:t>
            </a:r>
            <a:endParaRPr sz="800">
              <a:latin typeface="Times New Roman"/>
              <a:ea typeface="Times New Roman"/>
              <a:cs typeface="Times New Roman"/>
              <a:sym typeface="Times New Roman"/>
            </a:endParaRPr>
          </a:p>
        </p:txBody>
      </p:sp>
      <p:sp>
        <p:nvSpPr>
          <p:cNvPr id="432" name="Google Shape;432;p24"/>
          <p:cNvSpPr/>
          <p:nvPr/>
        </p:nvSpPr>
        <p:spPr>
          <a:xfrm>
            <a:off x="2770675" y="2972650"/>
            <a:ext cx="744600" cy="128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Times New Roman"/>
                <a:ea typeface="Times New Roman"/>
                <a:cs typeface="Times New Roman"/>
                <a:sym typeface="Times New Roman"/>
              </a:rPr>
              <a:t>2021 Q1</a:t>
            </a:r>
            <a:endParaRPr sz="800">
              <a:solidFill>
                <a:schemeClr val="dk1"/>
              </a:solidFill>
              <a:latin typeface="Times New Roman"/>
              <a:ea typeface="Times New Roman"/>
              <a:cs typeface="Times New Roman"/>
              <a:sym typeface="Times New Roman"/>
            </a:endParaRPr>
          </a:p>
        </p:txBody>
      </p:sp>
      <p:sp>
        <p:nvSpPr>
          <p:cNvPr id="433" name="Google Shape;433;p24"/>
          <p:cNvSpPr/>
          <p:nvPr/>
        </p:nvSpPr>
        <p:spPr>
          <a:xfrm>
            <a:off x="2782138" y="3173338"/>
            <a:ext cx="383100" cy="12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3152313" y="3173338"/>
            <a:ext cx="383100" cy="128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1857363" y="3173338"/>
            <a:ext cx="383100" cy="12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2227538" y="3173338"/>
            <a:ext cx="383100" cy="128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3679650" y="3173338"/>
            <a:ext cx="383100" cy="12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4049825" y="3173338"/>
            <a:ext cx="383100" cy="128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3679650" y="2972650"/>
            <a:ext cx="744600" cy="128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2021 Q4</a:t>
            </a:r>
            <a:endParaRPr/>
          </a:p>
        </p:txBody>
      </p:sp>
      <p:graphicFrame>
        <p:nvGraphicFramePr>
          <p:cNvPr id="440" name="Google Shape;440;p24"/>
          <p:cNvGraphicFramePr/>
          <p:nvPr/>
        </p:nvGraphicFramePr>
        <p:xfrm>
          <a:off x="1768238" y="3370550"/>
          <a:ext cx="3000000" cy="3000000"/>
        </p:xfrm>
        <a:graphic>
          <a:graphicData uri="http://schemas.openxmlformats.org/drawingml/2006/table">
            <a:tbl>
              <a:tblPr>
                <a:noFill/>
                <a:tableStyleId>{37DFA433-B868-4F8A-BC5A-4873AE61DCBC}</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41" name="Google Shape;441;p24"/>
          <p:cNvGraphicFramePr/>
          <p:nvPr/>
        </p:nvGraphicFramePr>
        <p:xfrm>
          <a:off x="2231425" y="3370550"/>
          <a:ext cx="3000000" cy="3000000"/>
        </p:xfrm>
        <a:graphic>
          <a:graphicData uri="http://schemas.openxmlformats.org/drawingml/2006/table">
            <a:tbl>
              <a:tblPr>
                <a:noFill/>
                <a:tableStyleId>{37DFA433-B868-4F8A-BC5A-4873AE61DCBC}</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42" name="Google Shape;442;p24"/>
          <p:cNvGraphicFramePr/>
          <p:nvPr/>
        </p:nvGraphicFramePr>
        <p:xfrm>
          <a:off x="2686613" y="3370550"/>
          <a:ext cx="3000000" cy="3000000"/>
        </p:xfrm>
        <a:graphic>
          <a:graphicData uri="http://schemas.openxmlformats.org/drawingml/2006/table">
            <a:tbl>
              <a:tblPr>
                <a:noFill/>
                <a:tableStyleId>{37DFA433-B868-4F8A-BC5A-4873AE61DCBC}</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1.25</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43" name="Google Shape;443;p24"/>
          <p:cNvGraphicFramePr/>
          <p:nvPr/>
        </p:nvGraphicFramePr>
        <p:xfrm>
          <a:off x="3149800" y="3370550"/>
          <a:ext cx="3000000" cy="3000000"/>
        </p:xfrm>
        <a:graphic>
          <a:graphicData uri="http://schemas.openxmlformats.org/drawingml/2006/table">
            <a:tbl>
              <a:tblPr>
                <a:noFill/>
                <a:tableStyleId>{37DFA433-B868-4F8A-BC5A-4873AE61DCBC}</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44" name="Google Shape;444;p24"/>
          <p:cNvGraphicFramePr/>
          <p:nvPr/>
        </p:nvGraphicFramePr>
        <p:xfrm>
          <a:off x="3579788" y="3370550"/>
          <a:ext cx="3000000" cy="3000000"/>
        </p:xfrm>
        <a:graphic>
          <a:graphicData uri="http://schemas.openxmlformats.org/drawingml/2006/table">
            <a:tbl>
              <a:tblPr>
                <a:noFill/>
                <a:tableStyleId>{37DFA433-B868-4F8A-BC5A-4873AE61DCBC}</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1.25</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60%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45" name="Google Shape;445;p24"/>
          <p:cNvGraphicFramePr/>
          <p:nvPr/>
        </p:nvGraphicFramePr>
        <p:xfrm>
          <a:off x="4042975" y="3370550"/>
          <a:ext cx="3000000" cy="3000000"/>
        </p:xfrm>
        <a:graphic>
          <a:graphicData uri="http://schemas.openxmlformats.org/drawingml/2006/table">
            <a:tbl>
              <a:tblPr>
                <a:noFill/>
                <a:tableStyleId>{37DFA433-B868-4F8A-BC5A-4873AE61DCBC}</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7</a:t>
                      </a:r>
                      <a:r>
                        <a:rPr lang="en" sz="1000">
                          <a:latin typeface="Times New Roman"/>
                          <a:ea typeface="Times New Roman"/>
                          <a:cs typeface="Times New Roman"/>
                          <a:sym typeface="Times New Roman"/>
                        </a:rPr>
                        <a:t>5%</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46" name="Google Shape;446;p24"/>
          <p:cNvSpPr txBox="1"/>
          <p:nvPr/>
        </p:nvSpPr>
        <p:spPr>
          <a:xfrm>
            <a:off x="4659125" y="712550"/>
            <a:ext cx="40650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Assumptions</a:t>
            </a:r>
            <a:endParaRPr b="1">
              <a:solidFill>
                <a:srgbClr val="FFFFFF"/>
              </a:solidFill>
              <a:latin typeface="Times New Roman"/>
              <a:ea typeface="Times New Roman"/>
              <a:cs typeface="Times New Roman"/>
              <a:sym typeface="Times New Roman"/>
            </a:endParaRPr>
          </a:p>
        </p:txBody>
      </p:sp>
      <p:sp>
        <p:nvSpPr>
          <p:cNvPr id="447" name="Google Shape;447;p24"/>
          <p:cNvSpPr/>
          <p:nvPr/>
        </p:nvSpPr>
        <p:spPr>
          <a:xfrm>
            <a:off x="2040088" y="13800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txBox="1"/>
          <p:nvPr/>
        </p:nvSpPr>
        <p:spPr>
          <a:xfrm>
            <a:off x="4659126" y="2779275"/>
            <a:ext cx="40650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Synergies</a:t>
            </a:r>
            <a:endParaRPr b="1">
              <a:solidFill>
                <a:srgbClr val="FFFFFF"/>
              </a:solidFill>
              <a:latin typeface="Times New Roman"/>
              <a:ea typeface="Times New Roman"/>
              <a:cs typeface="Times New Roman"/>
              <a:sym typeface="Times New Roman"/>
            </a:endParaRPr>
          </a:p>
        </p:txBody>
      </p:sp>
      <p:grpSp>
        <p:nvGrpSpPr>
          <p:cNvPr id="449" name="Google Shape;449;p24"/>
          <p:cNvGrpSpPr/>
          <p:nvPr/>
        </p:nvGrpSpPr>
        <p:grpSpPr>
          <a:xfrm>
            <a:off x="2336038" y="4486800"/>
            <a:ext cx="1613870" cy="179100"/>
            <a:chOff x="2770675" y="4486800"/>
            <a:chExt cx="1613870" cy="179100"/>
          </a:xfrm>
        </p:grpSpPr>
        <p:sp>
          <p:nvSpPr>
            <p:cNvPr id="450" name="Google Shape;450;p24"/>
            <p:cNvSpPr/>
            <p:nvPr/>
          </p:nvSpPr>
          <p:spPr>
            <a:xfrm>
              <a:off x="2770675" y="4486800"/>
              <a:ext cx="893700" cy="179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Break Even</a:t>
              </a:r>
              <a:endParaRPr sz="1000">
                <a:latin typeface="Times New Roman"/>
                <a:ea typeface="Times New Roman"/>
                <a:cs typeface="Times New Roman"/>
                <a:sym typeface="Times New Roman"/>
              </a:endParaRPr>
            </a:p>
          </p:txBody>
        </p:sp>
        <p:sp>
          <p:nvSpPr>
            <p:cNvPr id="451" name="Google Shape;451;p24"/>
            <p:cNvSpPr/>
            <p:nvPr/>
          </p:nvSpPr>
          <p:spPr>
            <a:xfrm>
              <a:off x="3621945" y="4486800"/>
              <a:ext cx="762600" cy="179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Projected</a:t>
              </a:r>
              <a:endParaRPr sz="1000">
                <a:latin typeface="Times New Roman"/>
                <a:ea typeface="Times New Roman"/>
                <a:cs typeface="Times New Roman"/>
                <a:sym typeface="Times New Roman"/>
              </a:endParaRPr>
            </a:p>
          </p:txBody>
        </p:sp>
      </p:grpSp>
      <p:sp>
        <p:nvSpPr>
          <p:cNvPr id="452" name="Google Shape;452;p24"/>
          <p:cNvSpPr txBox="1"/>
          <p:nvPr/>
        </p:nvSpPr>
        <p:spPr>
          <a:xfrm>
            <a:off x="4633175" y="926088"/>
            <a:ext cx="4162500" cy="1469700"/>
          </a:xfrm>
          <a:prstGeom prst="rect">
            <a:avLst/>
          </a:prstGeom>
          <a:noFill/>
          <a:ln>
            <a:noFill/>
          </a:ln>
        </p:spPr>
        <p:txBody>
          <a:bodyPr anchorCtr="0" anchor="t" bIns="91425" lIns="91425" spcFirstLastPara="1" rIns="91425" wrap="square" tIns="91425">
            <a:noAutofit/>
          </a:bodyPr>
          <a:lstStyle/>
          <a:p>
            <a:pPr indent="-247650" lvl="0" marL="342900" rtl="0" algn="l">
              <a:spcBef>
                <a:spcPts val="0"/>
              </a:spcBef>
              <a:spcAft>
                <a:spcPts val="0"/>
              </a:spcAft>
              <a:buSzPts val="1200"/>
              <a:buFont typeface="Times New Roman"/>
              <a:buChar char="●"/>
            </a:pPr>
            <a:r>
              <a:rPr b="1" lang="en" sz="1200">
                <a:solidFill>
                  <a:srgbClr val="99242C"/>
                </a:solidFill>
                <a:latin typeface="Times New Roman"/>
                <a:ea typeface="Times New Roman"/>
                <a:cs typeface="Times New Roman"/>
                <a:sym typeface="Times New Roman"/>
              </a:rPr>
              <a:t>Monthly Fixed Cost </a:t>
            </a:r>
            <a:r>
              <a:rPr lang="en" sz="1200">
                <a:latin typeface="Times New Roman"/>
                <a:ea typeface="Times New Roman"/>
                <a:cs typeface="Times New Roman"/>
                <a:sym typeface="Times New Roman"/>
              </a:rPr>
              <a:t>of up to $16,300 for rent and utilities</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228600" rtl="0" algn="l">
              <a:spcBef>
                <a:spcPts val="0"/>
              </a:spcBef>
              <a:spcAft>
                <a:spcPts val="0"/>
              </a:spcAft>
              <a:buNone/>
            </a:pPr>
            <a:r>
              <a:t/>
            </a:r>
            <a:endParaRPr sz="1200">
              <a:latin typeface="Times New Roman"/>
              <a:ea typeface="Times New Roman"/>
              <a:cs typeface="Times New Roman"/>
              <a:sym typeface="Times New Roman"/>
            </a:endParaRPr>
          </a:p>
          <a:p>
            <a:pPr indent="-247650" lvl="0" marL="3429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Number of shifts will be </a:t>
            </a:r>
            <a:r>
              <a:rPr b="1" lang="en" sz="1200">
                <a:solidFill>
                  <a:srgbClr val="99242C"/>
                </a:solidFill>
                <a:latin typeface="Times New Roman"/>
                <a:ea typeface="Times New Roman"/>
                <a:cs typeface="Times New Roman"/>
                <a:sym typeface="Times New Roman"/>
              </a:rPr>
              <a:t>scaled</a:t>
            </a:r>
            <a:r>
              <a:rPr lang="en" sz="1200">
                <a:latin typeface="Times New Roman"/>
                <a:ea typeface="Times New Roman"/>
                <a:cs typeface="Times New Roman"/>
                <a:sym typeface="Times New Roman"/>
              </a:rPr>
              <a:t> based on consumer demand as managing labor expense is the most crucial to ensuring </a:t>
            </a:r>
            <a:r>
              <a:rPr lang="en" sz="1200">
                <a:latin typeface="Times New Roman"/>
                <a:ea typeface="Times New Roman"/>
                <a:cs typeface="Times New Roman"/>
                <a:sym typeface="Times New Roman"/>
              </a:rPr>
              <a:t>profitability</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228600" rtl="0" algn="l">
              <a:spcBef>
                <a:spcPts val="0"/>
              </a:spcBef>
              <a:spcAft>
                <a:spcPts val="0"/>
              </a:spcAft>
              <a:buNone/>
            </a:pPr>
            <a:r>
              <a:t/>
            </a:r>
            <a:endParaRPr sz="1200">
              <a:latin typeface="Times New Roman"/>
              <a:ea typeface="Times New Roman"/>
              <a:cs typeface="Times New Roman"/>
              <a:sym typeface="Times New Roman"/>
            </a:endParaRPr>
          </a:p>
          <a:p>
            <a:pPr indent="-247650" lvl="0" marL="3429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Omakase break-even refers to number of Omakase needed per chef to be able to pay all Omakase chefs, a full-time </a:t>
            </a:r>
            <a:r>
              <a:rPr b="1" lang="en" sz="1200">
                <a:solidFill>
                  <a:srgbClr val="99242C"/>
                </a:solidFill>
                <a:latin typeface="Times New Roman"/>
                <a:ea typeface="Times New Roman"/>
                <a:cs typeface="Times New Roman"/>
                <a:sym typeface="Times New Roman"/>
              </a:rPr>
              <a:t>minimum wage</a:t>
            </a: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regardless of demand.</a:t>
            </a:r>
            <a:endParaRPr sz="1200">
              <a:latin typeface="Times New Roman"/>
              <a:ea typeface="Times New Roman"/>
              <a:cs typeface="Times New Roman"/>
              <a:sym typeface="Times New Roman"/>
            </a:endParaRPr>
          </a:p>
        </p:txBody>
      </p:sp>
      <p:cxnSp>
        <p:nvCxnSpPr>
          <p:cNvPr id="453" name="Google Shape;453;p24"/>
          <p:cNvCxnSpPr/>
          <p:nvPr/>
        </p:nvCxnSpPr>
        <p:spPr>
          <a:xfrm>
            <a:off x="447950" y="625200"/>
            <a:ext cx="8207700" cy="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24"/>
          <p:cNvSpPr txBox="1"/>
          <p:nvPr/>
        </p:nvSpPr>
        <p:spPr>
          <a:xfrm>
            <a:off x="6960450" y="1421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Financials</a:t>
            </a:r>
            <a:endParaRPr b="1">
              <a:latin typeface="Times New Roman"/>
              <a:ea typeface="Times New Roman"/>
              <a:cs typeface="Times New Roman"/>
              <a:sym typeface="Times New Roman"/>
            </a:endParaRPr>
          </a:p>
        </p:txBody>
      </p:sp>
      <p:sp>
        <p:nvSpPr>
          <p:cNvPr id="455" name="Google Shape;455;p24"/>
          <p:cNvSpPr txBox="1"/>
          <p:nvPr/>
        </p:nvSpPr>
        <p:spPr>
          <a:xfrm>
            <a:off x="4702625" y="3020850"/>
            <a:ext cx="4021500" cy="19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9242C"/>
                </a:solidFill>
                <a:latin typeface="Times New Roman"/>
                <a:ea typeface="Times New Roman"/>
                <a:cs typeface="Times New Roman"/>
                <a:sym typeface="Times New Roman"/>
              </a:rPr>
              <a:t>Digital Transformation</a:t>
            </a:r>
            <a:endParaRPr b="1" sz="1200">
              <a:solidFill>
                <a:srgbClr val="99242C"/>
              </a:solidFill>
              <a:latin typeface="Times New Roman"/>
              <a:ea typeface="Times New Roman"/>
              <a:cs typeface="Times New Roman"/>
              <a:sym typeface="Times New Roman"/>
            </a:endParaRPr>
          </a:p>
          <a:p>
            <a:pPr indent="-247650" lvl="0" marL="28575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Delivery &amp; takeout supports fixed costs and future investments</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99242C"/>
                </a:solidFill>
                <a:latin typeface="Times New Roman"/>
                <a:ea typeface="Times New Roman"/>
                <a:cs typeface="Times New Roman"/>
                <a:sym typeface="Times New Roman"/>
              </a:rPr>
              <a:t>Revenue Diversification</a:t>
            </a:r>
            <a:endParaRPr sz="1200">
              <a:solidFill>
                <a:srgbClr val="99242C"/>
              </a:solidFill>
              <a:latin typeface="Times New Roman"/>
              <a:ea typeface="Times New Roman"/>
              <a:cs typeface="Times New Roman"/>
              <a:sym typeface="Times New Roman"/>
            </a:endParaRPr>
          </a:p>
          <a:p>
            <a:pPr indent="-247650" lvl="0" marL="28575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Diversified portfolio promotes financial health</a:t>
            </a:r>
            <a:endParaRPr sz="1200">
              <a:latin typeface="Times New Roman"/>
              <a:ea typeface="Times New Roman"/>
              <a:cs typeface="Times New Roman"/>
              <a:sym typeface="Times New Roman"/>
            </a:endParaRPr>
          </a:p>
          <a:p>
            <a:pPr indent="-247650" lvl="0" marL="28575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Long term revenue potential even post-COVID-19</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99242C"/>
                </a:solidFill>
                <a:latin typeface="Times New Roman"/>
                <a:ea typeface="Times New Roman"/>
                <a:cs typeface="Times New Roman"/>
                <a:sym typeface="Times New Roman"/>
              </a:rPr>
              <a:t>Premium Rebranding </a:t>
            </a:r>
            <a:endParaRPr sz="1200">
              <a:solidFill>
                <a:srgbClr val="99242C"/>
              </a:solidFill>
              <a:latin typeface="Times New Roman"/>
              <a:ea typeface="Times New Roman"/>
              <a:cs typeface="Times New Roman"/>
              <a:sym typeface="Times New Roman"/>
            </a:endParaRPr>
          </a:p>
          <a:p>
            <a:pPr indent="-247650" lvl="0" marL="28575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Increase profit margins with higher prices </a:t>
            </a:r>
            <a:endParaRPr sz="1200">
              <a:latin typeface="Times New Roman"/>
              <a:ea typeface="Times New Roman"/>
              <a:cs typeface="Times New Roman"/>
              <a:sym typeface="Times New Roman"/>
            </a:endParaRPr>
          </a:p>
          <a:p>
            <a:pPr indent="-247650" lvl="0" marL="28575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New menu cuts lower margin items and increases supply chain efficiencies</a:t>
            </a:r>
            <a:endParaRPr sz="12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F1300"/>
      </a:accent1>
      <a:accent2>
        <a:srgbClr val="CC5803"/>
      </a:accent2>
      <a:accent3>
        <a:srgbClr val="F7934C"/>
      </a:accent3>
      <a:accent4>
        <a:srgbClr val="F7B05B"/>
      </a:accent4>
      <a:accent5>
        <a:srgbClr val="0E2A4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